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notesMasterIdLst>
    <p:notesMasterId r:id="rId51"/>
  </p:notesMasterIdLst>
  <p:sldIdLst>
    <p:sldId id="261" r:id="rId2"/>
    <p:sldId id="342" r:id="rId3"/>
    <p:sldId id="529" r:id="rId4"/>
    <p:sldId id="536" r:id="rId5"/>
    <p:sldId id="483" r:id="rId6"/>
    <p:sldId id="474" r:id="rId7"/>
    <p:sldId id="482" r:id="rId8"/>
    <p:sldId id="478" r:id="rId9"/>
    <p:sldId id="479" r:id="rId10"/>
    <p:sldId id="481" r:id="rId11"/>
    <p:sldId id="475" r:id="rId12"/>
    <p:sldId id="476" r:id="rId13"/>
    <p:sldId id="531" r:id="rId14"/>
    <p:sldId id="486" r:id="rId15"/>
    <p:sldId id="522" r:id="rId16"/>
    <p:sldId id="487" r:id="rId17"/>
    <p:sldId id="488" r:id="rId18"/>
    <p:sldId id="489" r:id="rId19"/>
    <p:sldId id="490" r:id="rId20"/>
    <p:sldId id="501" r:id="rId21"/>
    <p:sldId id="532" r:id="rId22"/>
    <p:sldId id="445" r:id="rId23"/>
    <p:sldId id="446" r:id="rId24"/>
    <p:sldId id="447" r:id="rId25"/>
    <p:sldId id="472" r:id="rId26"/>
    <p:sldId id="502" r:id="rId27"/>
    <p:sldId id="503" r:id="rId28"/>
    <p:sldId id="504" r:id="rId29"/>
    <p:sldId id="505" r:id="rId30"/>
    <p:sldId id="506" r:id="rId31"/>
    <p:sldId id="533" r:id="rId32"/>
    <p:sldId id="457" r:id="rId33"/>
    <p:sldId id="448" r:id="rId34"/>
    <p:sldId id="449" r:id="rId35"/>
    <p:sldId id="450" r:id="rId36"/>
    <p:sldId id="507" r:id="rId37"/>
    <p:sldId id="508" r:id="rId38"/>
    <p:sldId id="534" r:id="rId39"/>
    <p:sldId id="458" r:id="rId40"/>
    <p:sldId id="451" r:id="rId41"/>
    <p:sldId id="452" r:id="rId42"/>
    <p:sldId id="453" r:id="rId43"/>
    <p:sldId id="454" r:id="rId44"/>
    <p:sldId id="455" r:id="rId45"/>
    <p:sldId id="456" r:id="rId46"/>
    <p:sldId id="535" r:id="rId47"/>
    <p:sldId id="417" r:id="rId48"/>
    <p:sldId id="428" r:id="rId49"/>
    <p:sldId id="530"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279B238-E0E7-4878-AC87-A537422C4021}">
          <p14:sldIdLst>
            <p14:sldId id="261"/>
            <p14:sldId id="342"/>
            <p14:sldId id="529"/>
            <p14:sldId id="536"/>
          </p14:sldIdLst>
        </p14:section>
        <p14:section name="Frugal innovation" id="{42FBC2C8-18D6-4DAF-BAF2-FCCEF7602676}">
          <p14:sldIdLst>
            <p14:sldId id="483"/>
            <p14:sldId id="474"/>
            <p14:sldId id="482"/>
            <p14:sldId id="478"/>
            <p14:sldId id="479"/>
            <p14:sldId id="481"/>
            <p14:sldId id="475"/>
            <p14:sldId id="476"/>
            <p14:sldId id="531"/>
          </p14:sldIdLst>
        </p14:section>
        <p14:section name="Biomimicry" id="{47656779-6581-42D0-AEE2-2FC61093C5F7}">
          <p14:sldIdLst>
            <p14:sldId id="486"/>
            <p14:sldId id="522"/>
            <p14:sldId id="487"/>
            <p14:sldId id="488"/>
            <p14:sldId id="489"/>
            <p14:sldId id="490"/>
            <p14:sldId id="501"/>
            <p14:sldId id="532"/>
          </p14:sldIdLst>
        </p14:section>
        <p14:section name="Eco-efficiency" id="{B48C566D-C013-4B33-AD25-EBB0AE177384}">
          <p14:sldIdLst>
            <p14:sldId id="445"/>
            <p14:sldId id="446"/>
            <p14:sldId id="447"/>
            <p14:sldId id="472"/>
            <p14:sldId id="502"/>
            <p14:sldId id="503"/>
            <p14:sldId id="504"/>
            <p14:sldId id="505"/>
            <p14:sldId id="506"/>
            <p14:sldId id="533"/>
          </p14:sldIdLst>
        </p14:section>
        <p14:section name="Eco-effectiveness" id="{F3865A1C-E4A0-40D9-85A9-C9B3EE27F8F9}">
          <p14:sldIdLst>
            <p14:sldId id="457"/>
            <p14:sldId id="448"/>
            <p14:sldId id="449"/>
            <p14:sldId id="450"/>
            <p14:sldId id="507"/>
            <p14:sldId id="508"/>
            <p14:sldId id="534"/>
          </p14:sldIdLst>
        </p14:section>
        <p14:section name="Whole-systems thinking" id="{A470DCE4-561C-4950-8A14-F426A6EE4837}">
          <p14:sldIdLst>
            <p14:sldId id="458"/>
            <p14:sldId id="451"/>
            <p14:sldId id="452"/>
            <p14:sldId id="453"/>
            <p14:sldId id="454"/>
            <p14:sldId id="455"/>
            <p14:sldId id="456"/>
            <p14:sldId id="535"/>
          </p14:sldIdLst>
        </p14:section>
        <p14:section name="Conclusion" id="{97A47135-38EB-41F6-A98C-0BEDA8A9E030}">
          <p14:sldIdLst>
            <p14:sldId id="417"/>
            <p14:sldId id="428"/>
            <p14:sldId id="5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74" autoAdjust="0"/>
  </p:normalViewPr>
  <p:slideViewPr>
    <p:cSldViewPr snapToGrid="0" snapToObjects="1">
      <p:cViewPr varScale="1">
        <p:scale>
          <a:sx n="107" d="100"/>
          <a:sy n="107" d="100"/>
        </p:scale>
        <p:origin x="528" y="43"/>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627352-67BB-42C1-B329-0B19D26E6D11}" type="datetimeFigureOut">
              <a:rPr lang="en-AU" smtClean="0"/>
              <a:t>2/03/2021</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3B0D4D-5FF1-4FD6-A89B-88D952A93338}" type="slidenum">
              <a:rPr lang="en-AU" smtClean="0"/>
              <a:t>‹#›</a:t>
            </a:fld>
            <a:endParaRPr lang="en-AU"/>
          </a:p>
        </p:txBody>
      </p:sp>
    </p:spTree>
    <p:extLst>
      <p:ext uri="{BB962C8B-B14F-4D97-AF65-F5344CB8AC3E}">
        <p14:creationId xmlns:p14="http://schemas.microsoft.com/office/powerpoint/2010/main" val="3486334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wbcsd.org/DocRoot/BugWjalu0wHL0IMoiYDr/eco_efficiency_creating_more_value.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unido.org/index.php?id=o7982"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We’ll start our processes for the </a:t>
            </a:r>
            <a:r>
              <a:rPr lang="en-AU" i="1" dirty="0"/>
              <a:t>Conceptual Design </a:t>
            </a:r>
            <a:r>
              <a:rPr lang="en-AU" dirty="0"/>
              <a:t>phase. We’ll generate a set of plausible concepts to solve our problem, and then we’ll select for further development the concept with the highest potential to satisfy our design requirements.</a:t>
            </a:r>
          </a:p>
          <a:p>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1</a:t>
            </a:fld>
            <a:endParaRPr lang="en-AU"/>
          </a:p>
        </p:txBody>
      </p:sp>
    </p:spTree>
    <p:extLst>
      <p:ext uri="{BB962C8B-B14F-4D97-AF65-F5344CB8AC3E}">
        <p14:creationId xmlns:p14="http://schemas.microsoft.com/office/powerpoint/2010/main" val="2281739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13</a:t>
            </a:fld>
            <a:endParaRPr lang="en-AU"/>
          </a:p>
        </p:txBody>
      </p:sp>
    </p:spTree>
    <p:extLst>
      <p:ext uri="{BB962C8B-B14F-4D97-AF65-F5344CB8AC3E}">
        <p14:creationId xmlns:p14="http://schemas.microsoft.com/office/powerpoint/2010/main" val="3790443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We’ll use a strategy called biomimicry to introduce design options that are well adapted to a sustainable or regenerative biosphere.</a:t>
            </a:r>
          </a:p>
        </p:txBody>
      </p:sp>
      <p:sp>
        <p:nvSpPr>
          <p:cNvPr id="4" name="Slide Number Placeholder 3"/>
          <p:cNvSpPr>
            <a:spLocks noGrp="1"/>
          </p:cNvSpPr>
          <p:nvPr>
            <p:ph type="sldNum" sz="quarter" idx="10"/>
          </p:nvPr>
        </p:nvSpPr>
        <p:spPr/>
        <p:txBody>
          <a:bodyPr/>
          <a:lstStyle/>
          <a:p>
            <a:fld id="{773B0D4D-5FF1-4FD6-A89B-88D952A93338}" type="slidenum">
              <a:rPr lang="en-AU" smtClean="0"/>
              <a:t>14</a:t>
            </a:fld>
            <a:endParaRPr lang="en-AU"/>
          </a:p>
        </p:txBody>
      </p:sp>
    </p:spTree>
    <p:extLst>
      <p:ext uri="{BB962C8B-B14F-4D97-AF65-F5344CB8AC3E}">
        <p14:creationId xmlns:p14="http://schemas.microsoft.com/office/powerpoint/2010/main" val="2364471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kern="1200" dirty="0">
                <a:solidFill>
                  <a:schemeClr val="tx1"/>
                </a:solidFill>
                <a:effectLst/>
                <a:latin typeface="+mn-lt"/>
                <a:ea typeface="+mn-ea"/>
                <a:cs typeface="+mn-cs"/>
              </a:rPr>
              <a:t>Smith, M., </a:t>
            </a:r>
            <a:r>
              <a:rPr lang="en-AU" sz="1200" b="0" kern="1200" dirty="0" err="1">
                <a:solidFill>
                  <a:schemeClr val="tx1"/>
                </a:solidFill>
                <a:effectLst/>
                <a:latin typeface="+mn-lt"/>
                <a:ea typeface="+mn-ea"/>
                <a:cs typeface="+mn-cs"/>
              </a:rPr>
              <a:t>Hargroves</a:t>
            </a:r>
            <a:r>
              <a:rPr lang="en-AU" sz="1200" b="0" kern="1200" dirty="0">
                <a:solidFill>
                  <a:schemeClr val="tx1"/>
                </a:solidFill>
                <a:effectLst/>
                <a:latin typeface="+mn-lt"/>
                <a:ea typeface="+mn-ea"/>
                <a:cs typeface="+mn-cs"/>
              </a:rPr>
              <a:t>, K., Paten, C., and </a:t>
            </a:r>
            <a:r>
              <a:rPr lang="en-AU" sz="1200" b="0" kern="1200" dirty="0" err="1">
                <a:solidFill>
                  <a:schemeClr val="tx1"/>
                </a:solidFill>
                <a:effectLst/>
                <a:latin typeface="+mn-lt"/>
                <a:ea typeface="+mn-ea"/>
                <a:cs typeface="+mn-cs"/>
              </a:rPr>
              <a:t>Palousis</a:t>
            </a:r>
            <a:r>
              <a:rPr lang="en-AU" sz="1200" b="0" kern="1200" dirty="0">
                <a:solidFill>
                  <a:schemeClr val="tx1"/>
                </a:solidFill>
                <a:effectLst/>
                <a:latin typeface="+mn-lt"/>
                <a:ea typeface="+mn-ea"/>
                <a:cs typeface="+mn-cs"/>
              </a:rPr>
              <a:t>, N. (2007) </a:t>
            </a:r>
            <a:r>
              <a:rPr lang="en-AU" sz="1200" b="0" i="1" kern="1200" dirty="0">
                <a:solidFill>
                  <a:schemeClr val="tx1"/>
                </a:solidFill>
                <a:effectLst/>
                <a:latin typeface="+mn-lt"/>
                <a:ea typeface="+mn-ea"/>
                <a:cs typeface="+mn-cs"/>
              </a:rPr>
              <a:t>Engineering Sustainable Solutions Program: Critical Literacies Portfolio - Principles and Practices in Sustainable Development for the Engineering and Built Environment Professions</a:t>
            </a:r>
            <a:r>
              <a:rPr lang="en-AU" sz="1200" b="0" kern="1200" dirty="0">
                <a:solidFill>
                  <a:schemeClr val="tx1"/>
                </a:solidFill>
                <a:effectLst/>
                <a:latin typeface="+mn-lt"/>
                <a:ea typeface="+mn-ea"/>
                <a:cs typeface="+mn-cs"/>
              </a:rPr>
              <a:t>, The Natural Edge Project (</a:t>
            </a:r>
            <a:r>
              <a:rPr lang="en-AU" sz="1200" b="0" kern="1200" dirty="0" err="1">
                <a:solidFill>
                  <a:schemeClr val="tx1"/>
                </a:solidFill>
                <a:effectLst/>
                <a:latin typeface="+mn-lt"/>
                <a:ea typeface="+mn-ea"/>
                <a:cs typeface="+mn-cs"/>
              </a:rPr>
              <a:t>TNEP</a:t>
            </a:r>
            <a:r>
              <a:rPr lang="en-AU" sz="1200" b="0" kern="1200" dirty="0">
                <a:solidFill>
                  <a:schemeClr val="tx1"/>
                </a:solidFill>
                <a:effectLst/>
                <a:latin typeface="+mn-lt"/>
                <a:ea typeface="+mn-ea"/>
                <a:cs typeface="+mn-cs"/>
              </a:rPr>
              <a:t>), Australia.</a:t>
            </a:r>
            <a:endParaRPr lang="en-AU" b="0" dirty="0"/>
          </a:p>
        </p:txBody>
      </p:sp>
      <p:sp>
        <p:nvSpPr>
          <p:cNvPr id="4" name="Slide Number Placeholder 3"/>
          <p:cNvSpPr>
            <a:spLocks noGrp="1"/>
          </p:cNvSpPr>
          <p:nvPr>
            <p:ph type="sldNum" sz="quarter" idx="10"/>
          </p:nvPr>
        </p:nvSpPr>
        <p:spPr/>
        <p:txBody>
          <a:bodyPr/>
          <a:lstStyle/>
          <a:p>
            <a:fld id="{773B0D4D-5FF1-4FD6-A89B-88D952A93338}" type="slidenum">
              <a:rPr lang="en-AU" smtClean="0"/>
              <a:t>17</a:t>
            </a:fld>
            <a:endParaRPr lang="en-AU"/>
          </a:p>
        </p:txBody>
      </p:sp>
    </p:spTree>
    <p:extLst>
      <p:ext uri="{BB962C8B-B14F-4D97-AF65-F5344CB8AC3E}">
        <p14:creationId xmlns:p14="http://schemas.microsoft.com/office/powerpoint/2010/main" val="2661595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err="1">
                <a:solidFill>
                  <a:schemeClr val="tx1"/>
                </a:solidFill>
                <a:effectLst/>
                <a:latin typeface="+mn-lt"/>
                <a:ea typeface="+mn-ea"/>
                <a:cs typeface="+mn-cs"/>
              </a:rPr>
              <a:t>Benyus</a:t>
            </a:r>
            <a:r>
              <a:rPr lang="en-AU" sz="1200" kern="1200" dirty="0">
                <a:solidFill>
                  <a:schemeClr val="tx1"/>
                </a:solidFill>
                <a:effectLst/>
                <a:latin typeface="+mn-lt"/>
                <a:ea typeface="+mn-ea"/>
                <a:cs typeface="+mn-cs"/>
              </a:rPr>
              <a:t>, J. (2002) </a:t>
            </a:r>
            <a:r>
              <a:rPr lang="en-AU" sz="1200" i="1" kern="1200" dirty="0" err="1">
                <a:solidFill>
                  <a:schemeClr val="tx1"/>
                </a:solidFill>
                <a:effectLst/>
                <a:latin typeface="+mn-lt"/>
                <a:ea typeface="+mn-ea"/>
                <a:cs typeface="+mn-cs"/>
              </a:rPr>
              <a:t>Biomimicry</a:t>
            </a:r>
            <a:r>
              <a:rPr lang="en-AU" sz="1200" i="1" kern="1200" dirty="0">
                <a:solidFill>
                  <a:schemeClr val="tx1"/>
                </a:solidFill>
                <a:effectLst/>
                <a:latin typeface="+mn-lt"/>
                <a:ea typeface="+mn-ea"/>
                <a:cs typeface="+mn-cs"/>
              </a:rPr>
              <a:t>: Innovation inspired by nature,</a:t>
            </a:r>
            <a:r>
              <a:rPr lang="en-AU" sz="1200" kern="1200" dirty="0">
                <a:solidFill>
                  <a:schemeClr val="tx1"/>
                </a:solidFill>
                <a:effectLst/>
                <a:latin typeface="+mn-lt"/>
                <a:ea typeface="+mn-ea"/>
                <a:cs typeface="+mn-cs"/>
              </a:rPr>
              <a:t> HarperCollins, New York.</a:t>
            </a:r>
          </a:p>
        </p:txBody>
      </p:sp>
      <p:sp>
        <p:nvSpPr>
          <p:cNvPr id="4" name="Slide Number Placeholder 3"/>
          <p:cNvSpPr>
            <a:spLocks noGrp="1"/>
          </p:cNvSpPr>
          <p:nvPr>
            <p:ph type="sldNum" sz="quarter" idx="10"/>
          </p:nvPr>
        </p:nvSpPr>
        <p:spPr/>
        <p:txBody>
          <a:bodyPr/>
          <a:lstStyle/>
          <a:p>
            <a:fld id="{773B0D4D-5FF1-4FD6-A89B-88D952A93338}" type="slidenum">
              <a:rPr lang="en-AU" smtClean="0"/>
              <a:t>19</a:t>
            </a:fld>
            <a:endParaRPr lang="en-AU"/>
          </a:p>
        </p:txBody>
      </p:sp>
    </p:spTree>
    <p:extLst>
      <p:ext uri="{BB962C8B-B14F-4D97-AF65-F5344CB8AC3E}">
        <p14:creationId xmlns:p14="http://schemas.microsoft.com/office/powerpoint/2010/main" val="3541784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err="1">
                <a:solidFill>
                  <a:schemeClr val="tx1"/>
                </a:solidFill>
                <a:effectLst/>
                <a:latin typeface="+mn-lt"/>
                <a:ea typeface="+mn-ea"/>
                <a:cs typeface="+mn-cs"/>
              </a:rPr>
              <a:t>AskNature</a:t>
            </a:r>
            <a:r>
              <a:rPr lang="en-AU" sz="1200" kern="1200" dirty="0">
                <a:solidFill>
                  <a:schemeClr val="tx1"/>
                </a:solidFill>
                <a:effectLst/>
                <a:latin typeface="+mn-lt"/>
                <a:ea typeface="+mn-ea"/>
                <a:cs typeface="+mn-cs"/>
              </a:rPr>
              <a:t>, Shinkansen Train, https://asknature.org/idea/shinkansen-train/#.XI3ritozZYF</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err="1">
                <a:solidFill>
                  <a:schemeClr val="tx1"/>
                </a:solidFill>
                <a:effectLst/>
                <a:latin typeface="+mn-lt"/>
                <a:ea typeface="+mn-ea"/>
                <a:cs typeface="+mn-cs"/>
              </a:rPr>
              <a:t>AskNature</a:t>
            </a:r>
            <a:r>
              <a:rPr lang="en-AU" sz="1200" kern="1200" dirty="0">
                <a:solidFill>
                  <a:schemeClr val="tx1"/>
                </a:solidFill>
                <a:effectLst/>
                <a:latin typeface="+mn-lt"/>
                <a:ea typeface="+mn-ea"/>
                <a:cs typeface="+mn-cs"/>
              </a:rPr>
              <a:t>, Baleen Filters water filters, https://asknature.org/idea/baleen-filters-water-filters/#.XI3qRNozZYE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err="1">
                <a:solidFill>
                  <a:schemeClr val="tx1"/>
                </a:solidFill>
                <a:effectLst/>
                <a:latin typeface="+mn-lt"/>
                <a:ea typeface="+mn-ea"/>
                <a:cs typeface="+mn-cs"/>
              </a:rPr>
              <a:t>AskNature</a:t>
            </a:r>
            <a:r>
              <a:rPr lang="en-AU" sz="1200" kern="1200" dirty="0">
                <a:solidFill>
                  <a:schemeClr val="tx1"/>
                </a:solidFill>
                <a:effectLst/>
                <a:latin typeface="+mn-lt"/>
                <a:ea typeface="+mn-ea"/>
                <a:cs typeface="+mn-cs"/>
              </a:rPr>
              <a:t>, Dye Solar Cell Technology, https://asknature.org/idea/dye-solar-cell-technology/#.XI3qm9ozZYE</a:t>
            </a:r>
          </a:p>
        </p:txBody>
      </p:sp>
      <p:sp>
        <p:nvSpPr>
          <p:cNvPr id="4" name="Slide Number Placeholder 3"/>
          <p:cNvSpPr>
            <a:spLocks noGrp="1"/>
          </p:cNvSpPr>
          <p:nvPr>
            <p:ph type="sldNum" sz="quarter" idx="10"/>
          </p:nvPr>
        </p:nvSpPr>
        <p:spPr/>
        <p:txBody>
          <a:bodyPr/>
          <a:lstStyle/>
          <a:p>
            <a:fld id="{773B0D4D-5FF1-4FD6-A89B-88D952A93338}" type="slidenum">
              <a:rPr lang="en-AU" smtClean="0"/>
              <a:t>20</a:t>
            </a:fld>
            <a:endParaRPr lang="en-AU"/>
          </a:p>
        </p:txBody>
      </p:sp>
    </p:spTree>
    <p:extLst>
      <p:ext uri="{BB962C8B-B14F-4D97-AF65-F5344CB8AC3E}">
        <p14:creationId xmlns:p14="http://schemas.microsoft.com/office/powerpoint/2010/main" val="2352208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21</a:t>
            </a:fld>
            <a:endParaRPr lang="en-AU"/>
          </a:p>
        </p:txBody>
      </p:sp>
    </p:spTree>
    <p:extLst>
      <p:ext uri="{BB962C8B-B14F-4D97-AF65-F5344CB8AC3E}">
        <p14:creationId xmlns:p14="http://schemas.microsoft.com/office/powerpoint/2010/main" val="1793475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We’ll use a strategy called eco-efficiency to introduce design options that decrease the resource requirements to sustainable levels.</a:t>
            </a:r>
          </a:p>
        </p:txBody>
      </p:sp>
      <p:sp>
        <p:nvSpPr>
          <p:cNvPr id="4" name="Slide Number Placeholder 3"/>
          <p:cNvSpPr>
            <a:spLocks noGrp="1"/>
          </p:cNvSpPr>
          <p:nvPr>
            <p:ph type="sldNum" sz="quarter" idx="10"/>
          </p:nvPr>
        </p:nvSpPr>
        <p:spPr/>
        <p:txBody>
          <a:bodyPr/>
          <a:lstStyle/>
          <a:p>
            <a:fld id="{773B0D4D-5FF1-4FD6-A89B-88D952A93338}" type="slidenum">
              <a:rPr lang="en-AU" smtClean="0"/>
              <a:t>22</a:t>
            </a:fld>
            <a:endParaRPr lang="en-AU"/>
          </a:p>
        </p:txBody>
      </p:sp>
    </p:spTree>
    <p:extLst>
      <p:ext uri="{BB962C8B-B14F-4D97-AF65-F5344CB8AC3E}">
        <p14:creationId xmlns:p14="http://schemas.microsoft.com/office/powerpoint/2010/main" val="3451629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23</a:t>
            </a:fld>
            <a:endParaRPr lang="en-AU"/>
          </a:p>
        </p:txBody>
      </p:sp>
    </p:spTree>
    <p:extLst>
      <p:ext uri="{BB962C8B-B14F-4D97-AF65-F5344CB8AC3E}">
        <p14:creationId xmlns:p14="http://schemas.microsoft.com/office/powerpoint/2010/main" val="4196205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a:solidFill>
                  <a:schemeClr val="tx1"/>
                </a:solidFill>
                <a:effectLst/>
                <a:latin typeface="+mn-lt"/>
                <a:ea typeface="+mn-ea"/>
                <a:cs typeface="+mn-cs"/>
              </a:rPr>
              <a:t>Lehni, M. (2000) </a:t>
            </a:r>
            <a:r>
              <a:rPr lang="en-AU" sz="1200" i="1" kern="1200">
                <a:solidFill>
                  <a:schemeClr val="tx1"/>
                </a:solidFill>
                <a:effectLst/>
                <a:latin typeface="+mn-lt"/>
                <a:ea typeface="+mn-ea"/>
                <a:cs typeface="+mn-cs"/>
              </a:rPr>
              <a:t>Eco-efficiency: Creating more value with less impact</a:t>
            </a:r>
            <a:r>
              <a:rPr lang="en-AU" sz="1200" kern="1200">
                <a:solidFill>
                  <a:schemeClr val="tx1"/>
                </a:solidFill>
                <a:effectLst/>
                <a:latin typeface="+mn-lt"/>
                <a:ea typeface="+mn-ea"/>
                <a:cs typeface="+mn-cs"/>
              </a:rPr>
              <a:t>, World Business Council for Sustainable Development, Available at </a:t>
            </a:r>
            <a:r>
              <a:rPr lang="en-AU" sz="1200" u="sng" kern="1200">
                <a:solidFill>
                  <a:schemeClr val="tx1"/>
                </a:solidFill>
                <a:effectLst/>
                <a:latin typeface="+mn-lt"/>
                <a:ea typeface="+mn-ea"/>
                <a:cs typeface="+mn-cs"/>
                <a:hlinkClick r:id="rId3"/>
              </a:rPr>
              <a:t>http://www.wbcsd.org/DocRoot/BugWjalu0wHL0IMoiYDr/eco_efficiency_creating_more_value.pdf</a:t>
            </a:r>
            <a:r>
              <a:rPr lang="en-AU" sz="1200" kern="1200">
                <a:solidFill>
                  <a:schemeClr val="tx1"/>
                </a:solidFill>
                <a:effectLst/>
                <a:latin typeface="+mn-lt"/>
                <a:ea typeface="+mn-ea"/>
                <a:cs typeface="+mn-cs"/>
              </a:rPr>
              <a:t>. Accessed 9 November 2008.</a:t>
            </a:r>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24</a:t>
            </a:fld>
            <a:endParaRPr lang="en-AU"/>
          </a:p>
        </p:txBody>
      </p:sp>
    </p:spTree>
    <p:extLst>
      <p:ext uri="{BB962C8B-B14F-4D97-AF65-F5344CB8AC3E}">
        <p14:creationId xmlns:p14="http://schemas.microsoft.com/office/powerpoint/2010/main" val="154207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25</a:t>
            </a:fld>
            <a:endParaRPr lang="en-AU"/>
          </a:p>
        </p:txBody>
      </p:sp>
    </p:spTree>
    <p:extLst>
      <p:ext uri="{BB962C8B-B14F-4D97-AF65-F5344CB8AC3E}">
        <p14:creationId xmlns:p14="http://schemas.microsoft.com/office/powerpoint/2010/main" val="394677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We’ll use a strategy called frugal innovation to introduce design options that decrease economic costs to sustainable levels while maintaining the primary functions.</a:t>
            </a:r>
          </a:p>
        </p:txBody>
      </p:sp>
      <p:sp>
        <p:nvSpPr>
          <p:cNvPr id="4" name="Slide Number Placeholder 3"/>
          <p:cNvSpPr>
            <a:spLocks noGrp="1"/>
          </p:cNvSpPr>
          <p:nvPr>
            <p:ph type="sldNum" sz="quarter" idx="10"/>
          </p:nvPr>
        </p:nvSpPr>
        <p:spPr/>
        <p:txBody>
          <a:bodyPr/>
          <a:lstStyle/>
          <a:p>
            <a:fld id="{773B0D4D-5FF1-4FD6-A89B-88D952A93338}" type="slidenum">
              <a:rPr lang="en-AU" smtClean="0"/>
              <a:t>5</a:t>
            </a:fld>
            <a:endParaRPr lang="en-AU"/>
          </a:p>
        </p:txBody>
      </p:sp>
    </p:spTree>
    <p:extLst>
      <p:ext uri="{BB962C8B-B14F-4D97-AF65-F5344CB8AC3E}">
        <p14:creationId xmlns:p14="http://schemas.microsoft.com/office/powerpoint/2010/main" val="1307690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Robert Bosch GmbH (2004) </a:t>
            </a:r>
            <a:r>
              <a:rPr lang="en-AU" sz="1200" i="1" kern="1200" dirty="0">
                <a:solidFill>
                  <a:schemeClr val="tx1"/>
                </a:solidFill>
                <a:effectLst/>
                <a:latin typeface="+mn-lt"/>
                <a:ea typeface="+mn-ea"/>
                <a:cs typeface="+mn-cs"/>
              </a:rPr>
              <a:t>Automotive handbook</a:t>
            </a:r>
            <a:r>
              <a:rPr lang="en-AU" sz="1200" kern="1200" dirty="0">
                <a:solidFill>
                  <a:schemeClr val="tx1"/>
                </a:solidFill>
                <a:effectLst/>
                <a:latin typeface="+mn-lt"/>
                <a:ea typeface="+mn-ea"/>
                <a:cs typeface="+mn-cs"/>
              </a:rPr>
              <a:t>, Robert Bosch GmbH, Warrendale, PA, USA, p. </a:t>
            </a:r>
            <a:r>
              <a:rPr lang="en-AU" sz="1200" kern="1200">
                <a:solidFill>
                  <a:schemeClr val="tx1"/>
                </a:solidFill>
                <a:effectLst/>
                <a:latin typeface="+mn-lt"/>
                <a:ea typeface="+mn-ea"/>
                <a:cs typeface="+mn-cs"/>
              </a:rPr>
              <a:t>417.</a:t>
            </a:r>
          </a:p>
        </p:txBody>
      </p:sp>
      <p:sp>
        <p:nvSpPr>
          <p:cNvPr id="4" name="Slide Number Placeholder 3"/>
          <p:cNvSpPr>
            <a:spLocks noGrp="1"/>
          </p:cNvSpPr>
          <p:nvPr>
            <p:ph type="sldNum" sz="quarter" idx="10"/>
          </p:nvPr>
        </p:nvSpPr>
        <p:spPr/>
        <p:txBody>
          <a:bodyPr/>
          <a:lstStyle/>
          <a:p>
            <a:fld id="{773B0D4D-5FF1-4FD6-A89B-88D952A93338}" type="slidenum">
              <a:rPr lang="en-AU" smtClean="0"/>
              <a:t>26</a:t>
            </a:fld>
            <a:endParaRPr lang="en-AU"/>
          </a:p>
        </p:txBody>
      </p:sp>
    </p:spTree>
    <p:extLst>
      <p:ext uri="{BB962C8B-B14F-4D97-AF65-F5344CB8AC3E}">
        <p14:creationId xmlns:p14="http://schemas.microsoft.com/office/powerpoint/2010/main" val="1265689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solidFill>
                  <a:schemeClr val="tx2"/>
                </a:solidFill>
              </a:rPr>
              <a:t>Autodesk 2018, </a:t>
            </a:r>
            <a:r>
              <a:rPr lang="en-AU" sz="1200" i="1" dirty="0" err="1">
                <a:solidFill>
                  <a:schemeClr val="tx2"/>
                </a:solidFill>
              </a:rPr>
              <a:t>Lightweighting</a:t>
            </a:r>
            <a:r>
              <a:rPr lang="en-AU" sz="1200" i="1" dirty="0">
                <a:solidFill>
                  <a:schemeClr val="tx2"/>
                </a:solidFill>
              </a:rPr>
              <a:t> 1: Hollow Parts, Reinforcements, and Trusses – Companion to the video: Script and Illustrations</a:t>
            </a:r>
            <a:r>
              <a:rPr lang="en-AU" sz="1200" dirty="0">
                <a:solidFill>
                  <a:schemeClr val="tx2"/>
                </a:solidFill>
              </a:rPr>
              <a:t>, Autodesk. Available at &lt;https://knowledge.autodesk.com/support/inventor-products/getting-started/caas/simplecontent/content/lightweighting.html.html?st=Reinforcing%20strategies&gt;. Accessed 16 March 2015.</a:t>
            </a:r>
          </a:p>
        </p:txBody>
      </p:sp>
      <p:sp>
        <p:nvSpPr>
          <p:cNvPr id="4" name="Slide Number Placeholder 3"/>
          <p:cNvSpPr>
            <a:spLocks noGrp="1"/>
          </p:cNvSpPr>
          <p:nvPr>
            <p:ph type="sldNum" sz="quarter" idx="10"/>
          </p:nvPr>
        </p:nvSpPr>
        <p:spPr/>
        <p:txBody>
          <a:bodyPr/>
          <a:lstStyle/>
          <a:p>
            <a:fld id="{773B0D4D-5FF1-4FD6-A89B-88D952A93338}" type="slidenum">
              <a:rPr lang="en-AU" smtClean="0"/>
              <a:t>27</a:t>
            </a:fld>
            <a:endParaRPr lang="en-AU"/>
          </a:p>
        </p:txBody>
      </p:sp>
    </p:spTree>
    <p:extLst>
      <p:ext uri="{BB962C8B-B14F-4D97-AF65-F5344CB8AC3E}">
        <p14:creationId xmlns:p14="http://schemas.microsoft.com/office/powerpoint/2010/main" val="1027217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3B0D4D-5FF1-4FD6-A89B-88D952A93338}" type="slidenum">
              <a:rPr lang="en-AU" smtClean="0"/>
              <a:t>28</a:t>
            </a:fld>
            <a:endParaRPr lang="en-AU"/>
          </a:p>
        </p:txBody>
      </p:sp>
    </p:spTree>
    <p:extLst>
      <p:ext uri="{BB962C8B-B14F-4D97-AF65-F5344CB8AC3E}">
        <p14:creationId xmlns:p14="http://schemas.microsoft.com/office/powerpoint/2010/main" val="135197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We can remove contaminants by treating water </a:t>
            </a:r>
          </a:p>
          <a:p>
            <a:r>
              <a:rPr lang="en-AU" sz="1200" kern="1200" dirty="0">
                <a:solidFill>
                  <a:schemeClr val="tx1"/>
                </a:solidFill>
                <a:effectLst/>
                <a:latin typeface="+mn-lt"/>
                <a:ea typeface="+mn-ea"/>
                <a:cs typeface="+mn-cs"/>
              </a:rPr>
              <a:t>The Table shows a range of technology options under 3 categories – P B C</a:t>
            </a:r>
          </a:p>
          <a:p>
            <a:r>
              <a:rPr lang="en-AU" sz="1200" kern="1200" dirty="0">
                <a:solidFill>
                  <a:schemeClr val="tx1"/>
                </a:solidFill>
                <a:effectLst/>
                <a:latin typeface="+mn-lt"/>
                <a:ea typeface="+mn-ea"/>
                <a:cs typeface="+mn-cs"/>
              </a:rPr>
              <a:t>We can increase water productivity by treating water that is input to our system and is output from our system, thereby increasing the water quality to sustainable or regenerative levels.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3B0D4D-5FF1-4FD6-A89B-88D952A93338}" type="slidenum">
              <a:rPr lang="en-AU" smtClean="0"/>
              <a:t>29</a:t>
            </a:fld>
            <a:endParaRPr lang="en-AU"/>
          </a:p>
        </p:txBody>
      </p:sp>
    </p:spTree>
    <p:extLst>
      <p:ext uri="{BB962C8B-B14F-4D97-AF65-F5344CB8AC3E}">
        <p14:creationId xmlns:p14="http://schemas.microsoft.com/office/powerpoint/2010/main" val="3836653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tx2"/>
                </a:solidFill>
              </a:rPr>
              <a:t>Sydney Water 2009, </a:t>
            </a:r>
            <a:r>
              <a:rPr lang="en-AU" sz="1200" i="1" dirty="0">
                <a:solidFill>
                  <a:schemeClr val="tx2"/>
                </a:solidFill>
              </a:rPr>
              <a:t>Water Treatment Options</a:t>
            </a:r>
            <a:r>
              <a:rPr lang="en-AU" sz="1200" dirty="0">
                <a:solidFill>
                  <a:schemeClr val="tx2"/>
                </a:solidFill>
              </a:rPr>
              <a:t>, Sydney Water. Available at &lt;www.sydneywater.com.au/Publications/FactSheets/WaterTreatmentOptions.pdf&gt;. Accessed 15 May 2010.</a:t>
            </a:r>
          </a:p>
        </p:txBody>
      </p:sp>
      <p:sp>
        <p:nvSpPr>
          <p:cNvPr id="4" name="Slide Number Placeholder 3"/>
          <p:cNvSpPr>
            <a:spLocks noGrp="1"/>
          </p:cNvSpPr>
          <p:nvPr>
            <p:ph type="sldNum" sz="quarter" idx="10"/>
          </p:nvPr>
        </p:nvSpPr>
        <p:spPr/>
        <p:txBody>
          <a:bodyPr/>
          <a:lstStyle/>
          <a:p>
            <a:fld id="{773B0D4D-5FF1-4FD6-A89B-88D952A93338}" type="slidenum">
              <a:rPr lang="en-AU" smtClean="0"/>
              <a:t>30</a:t>
            </a:fld>
            <a:endParaRPr lang="en-AU"/>
          </a:p>
        </p:txBody>
      </p:sp>
    </p:spTree>
    <p:extLst>
      <p:ext uri="{BB962C8B-B14F-4D97-AF65-F5344CB8AC3E}">
        <p14:creationId xmlns:p14="http://schemas.microsoft.com/office/powerpoint/2010/main" val="1726574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31</a:t>
            </a:fld>
            <a:endParaRPr lang="en-AU"/>
          </a:p>
        </p:txBody>
      </p:sp>
    </p:spTree>
    <p:extLst>
      <p:ext uri="{BB962C8B-B14F-4D97-AF65-F5344CB8AC3E}">
        <p14:creationId xmlns:p14="http://schemas.microsoft.com/office/powerpoint/2010/main" val="3749420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We’ll use a strategy called eco-effectiveness to introduce design options that increase the regenerative capacity.</a:t>
            </a:r>
          </a:p>
        </p:txBody>
      </p:sp>
      <p:sp>
        <p:nvSpPr>
          <p:cNvPr id="4" name="Slide Number Placeholder 3"/>
          <p:cNvSpPr>
            <a:spLocks noGrp="1"/>
          </p:cNvSpPr>
          <p:nvPr>
            <p:ph type="sldNum" sz="quarter" idx="10"/>
          </p:nvPr>
        </p:nvSpPr>
        <p:spPr/>
        <p:txBody>
          <a:bodyPr/>
          <a:lstStyle/>
          <a:p>
            <a:fld id="{773B0D4D-5FF1-4FD6-A89B-88D952A93338}" type="slidenum">
              <a:rPr lang="en-AU" smtClean="0"/>
              <a:t>32</a:t>
            </a:fld>
            <a:endParaRPr lang="en-AU"/>
          </a:p>
        </p:txBody>
      </p:sp>
    </p:spTree>
    <p:extLst>
      <p:ext uri="{BB962C8B-B14F-4D97-AF65-F5344CB8AC3E}">
        <p14:creationId xmlns:p14="http://schemas.microsoft.com/office/powerpoint/2010/main" val="1642099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McDonough, W. and </a:t>
            </a:r>
            <a:r>
              <a:rPr lang="en-AU" sz="1200" kern="1200" dirty="0" err="1">
                <a:solidFill>
                  <a:schemeClr val="tx1"/>
                </a:solidFill>
                <a:effectLst/>
                <a:latin typeface="+mn-lt"/>
                <a:ea typeface="+mn-ea"/>
                <a:cs typeface="+mn-cs"/>
              </a:rPr>
              <a:t>Braungart</a:t>
            </a:r>
            <a:r>
              <a:rPr lang="en-AU" sz="1200" kern="1200" dirty="0">
                <a:solidFill>
                  <a:schemeClr val="tx1"/>
                </a:solidFill>
                <a:effectLst/>
                <a:latin typeface="+mn-lt"/>
                <a:ea typeface="+mn-ea"/>
                <a:cs typeface="+mn-cs"/>
              </a:rPr>
              <a:t>, M. (2002) </a:t>
            </a:r>
            <a:r>
              <a:rPr lang="en-AU" sz="1200" i="1" kern="1200" dirty="0">
                <a:solidFill>
                  <a:schemeClr val="tx1"/>
                </a:solidFill>
                <a:effectLst/>
                <a:latin typeface="+mn-lt"/>
                <a:ea typeface="+mn-ea"/>
                <a:cs typeface="+mn-cs"/>
              </a:rPr>
              <a:t>Cradle to cradle: Remaking the way we make things</a:t>
            </a:r>
            <a:r>
              <a:rPr lang="en-AU" sz="1200" kern="1200" dirty="0">
                <a:solidFill>
                  <a:schemeClr val="tx1"/>
                </a:solidFill>
                <a:effectLst/>
                <a:latin typeface="+mn-lt"/>
                <a:ea typeface="+mn-ea"/>
                <a:cs typeface="+mn-cs"/>
              </a:rPr>
              <a:t>, North Point Press, New York.</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diagram shows two metabolisms—the technical metabolism on the top and the biological metabolism at the bottom. We get an eco-effective industrial metabolism when we have both of those metabolisms operating concurrently and closed loop, avoiding cross contamination of nutrients.</a:t>
            </a:r>
          </a:p>
          <a:p>
            <a:r>
              <a:rPr lang="en-AU" sz="1200" kern="1200" dirty="0">
                <a:solidFill>
                  <a:schemeClr val="tx1"/>
                </a:solidFill>
                <a:effectLst/>
                <a:latin typeface="+mn-lt"/>
                <a:ea typeface="+mn-ea"/>
                <a:cs typeface="+mn-cs"/>
              </a:rPr>
              <a:t>In the technical metabolism, we want to retain the materials that are foreign and often toxic to the biosphere. Such materials include plastics, minerals, and metals. They are generally used in products of service, usually long-life products that we use repeatedly to get multiple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the biological metabolism, we want to retain the materials that decompose in and nourish the biosphere. Such materials include plant-based materials like cotton, natural paper, and untreated wood. They are generally used in products of consumption, which usually wear out or get lost, requiring replacement.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the technical metabolism, we rely on industry processes to recover, reuse, and recycle technical nutrients forever, avoiding any contamination of the biosphere. In that way our impact can be benign.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the biological metabolism, we rely on the earth’s processes to recover, reuse, and recycle biological nutrients, which, in the right places, can have a regenerative effect on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3B0D4D-5FF1-4FD6-A89B-88D952A93338}" type="slidenum">
              <a:rPr lang="en-AU" smtClean="0"/>
              <a:t>33</a:t>
            </a:fld>
            <a:endParaRPr lang="en-AU"/>
          </a:p>
        </p:txBody>
      </p:sp>
    </p:spTree>
    <p:extLst>
      <p:ext uri="{BB962C8B-B14F-4D97-AF65-F5344CB8AC3E}">
        <p14:creationId xmlns:p14="http://schemas.microsoft.com/office/powerpoint/2010/main" val="1599922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McDonough, W. and </a:t>
            </a:r>
            <a:r>
              <a:rPr lang="en-AU" sz="1200" kern="1200" dirty="0" err="1">
                <a:solidFill>
                  <a:schemeClr val="tx1"/>
                </a:solidFill>
                <a:effectLst/>
                <a:latin typeface="+mn-lt"/>
                <a:ea typeface="+mn-ea"/>
                <a:cs typeface="+mn-cs"/>
              </a:rPr>
              <a:t>Braungart</a:t>
            </a:r>
            <a:r>
              <a:rPr lang="en-AU" sz="1200" kern="1200" dirty="0">
                <a:solidFill>
                  <a:schemeClr val="tx1"/>
                </a:solidFill>
                <a:effectLst/>
                <a:latin typeface="+mn-lt"/>
                <a:ea typeface="+mn-ea"/>
                <a:cs typeface="+mn-cs"/>
              </a:rPr>
              <a:t>, M. (2002) </a:t>
            </a:r>
            <a:r>
              <a:rPr lang="en-AU" sz="1200" i="1" kern="1200" dirty="0">
                <a:solidFill>
                  <a:schemeClr val="tx1"/>
                </a:solidFill>
                <a:effectLst/>
                <a:latin typeface="+mn-lt"/>
                <a:ea typeface="+mn-ea"/>
                <a:cs typeface="+mn-cs"/>
              </a:rPr>
              <a:t>Cradle to cradle: Remaking the way we make things</a:t>
            </a:r>
            <a:r>
              <a:rPr lang="en-AU" sz="1200" kern="1200" dirty="0">
                <a:solidFill>
                  <a:schemeClr val="tx1"/>
                </a:solidFill>
                <a:effectLst/>
                <a:latin typeface="+mn-lt"/>
                <a:ea typeface="+mn-ea"/>
                <a:cs typeface="+mn-cs"/>
              </a:rPr>
              <a:t>, North Point Press, New York.</a:t>
            </a:r>
          </a:p>
        </p:txBody>
      </p:sp>
      <p:sp>
        <p:nvSpPr>
          <p:cNvPr id="4" name="Slide Number Placeholder 3"/>
          <p:cNvSpPr>
            <a:spLocks noGrp="1"/>
          </p:cNvSpPr>
          <p:nvPr>
            <p:ph type="sldNum" sz="quarter" idx="10"/>
          </p:nvPr>
        </p:nvSpPr>
        <p:spPr/>
        <p:txBody>
          <a:bodyPr/>
          <a:lstStyle/>
          <a:p>
            <a:fld id="{773B0D4D-5FF1-4FD6-A89B-88D952A93338}" type="slidenum">
              <a:rPr lang="en-AU" smtClean="0"/>
              <a:t>34</a:t>
            </a:fld>
            <a:endParaRPr lang="en-AU"/>
          </a:p>
        </p:txBody>
      </p:sp>
    </p:spTree>
    <p:extLst>
      <p:ext uri="{BB962C8B-B14F-4D97-AF65-F5344CB8AC3E}">
        <p14:creationId xmlns:p14="http://schemas.microsoft.com/office/powerpoint/2010/main" val="2638977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Timmins, </a:t>
            </a:r>
            <a:r>
              <a:rPr lang="en-AU" sz="1200" kern="1200" dirty="0" err="1">
                <a:solidFill>
                  <a:schemeClr val="tx1"/>
                </a:solidFill>
                <a:effectLst/>
                <a:latin typeface="+mn-lt"/>
                <a:ea typeface="+mn-ea"/>
                <a:cs typeface="+mn-cs"/>
              </a:rPr>
              <a:t>K.J</a:t>
            </a:r>
            <a:r>
              <a:rPr lang="en-AU" sz="1200" kern="1200" dirty="0">
                <a:solidFill>
                  <a:schemeClr val="tx1"/>
                </a:solidFill>
                <a:effectLst/>
                <a:latin typeface="+mn-lt"/>
                <a:ea typeface="+mn-ea"/>
                <a:cs typeface="+mn-cs"/>
              </a:rPr>
              <a:t>. 2002, </a:t>
            </a:r>
            <a:r>
              <a:rPr lang="en-AU" sz="1200" i="1" kern="1200" dirty="0">
                <a:solidFill>
                  <a:schemeClr val="tx1"/>
                </a:solidFill>
                <a:effectLst/>
                <a:latin typeface="+mn-lt"/>
                <a:ea typeface="+mn-ea"/>
                <a:cs typeface="+mn-cs"/>
              </a:rPr>
              <a:t>20-26 October</a:t>
            </a:r>
            <a:r>
              <a:rPr lang="en-AU" sz="1200" kern="1200" dirty="0">
                <a:solidFill>
                  <a:schemeClr val="tx1"/>
                </a:solidFill>
                <a:effectLst/>
                <a:latin typeface="+mn-lt"/>
                <a:ea typeface="+mn-ea"/>
                <a:cs typeface="+mn-cs"/>
              </a:rPr>
              <a:t>, United Nations Industrial Development Organisation. Available at </a:t>
            </a:r>
            <a:r>
              <a:rPr lang="en-AU" sz="1200" u="sng" kern="1200" dirty="0">
                <a:solidFill>
                  <a:schemeClr val="tx1"/>
                </a:solidFill>
                <a:effectLst/>
                <a:latin typeface="+mn-lt"/>
                <a:ea typeface="+mn-ea"/>
                <a:cs typeface="+mn-cs"/>
                <a:hlinkClick r:id="rId3"/>
              </a:rPr>
              <a:t>http://www.unido.org/index.php?id=o7982</a:t>
            </a:r>
            <a:r>
              <a:rPr lang="en-AU" sz="1200" kern="1200" dirty="0">
                <a:solidFill>
                  <a:schemeClr val="tx1"/>
                </a:solidFill>
                <a:effectLst/>
                <a:latin typeface="+mn-lt"/>
                <a:ea typeface="+mn-ea"/>
                <a:cs typeface="+mn-cs"/>
              </a:rPr>
              <a:t>. Accessed 17 November 2008.</a:t>
            </a:r>
          </a:p>
        </p:txBody>
      </p:sp>
      <p:sp>
        <p:nvSpPr>
          <p:cNvPr id="4" name="Slide Number Placeholder 3"/>
          <p:cNvSpPr>
            <a:spLocks noGrp="1"/>
          </p:cNvSpPr>
          <p:nvPr>
            <p:ph type="sldNum" sz="quarter" idx="10"/>
          </p:nvPr>
        </p:nvSpPr>
        <p:spPr/>
        <p:txBody>
          <a:bodyPr/>
          <a:lstStyle/>
          <a:p>
            <a:fld id="{773B0D4D-5FF1-4FD6-A89B-88D952A93338}" type="slidenum">
              <a:rPr lang="en-AU" smtClean="0"/>
              <a:t>36</a:t>
            </a:fld>
            <a:endParaRPr lang="en-AU"/>
          </a:p>
        </p:txBody>
      </p:sp>
    </p:spTree>
    <p:extLst>
      <p:ext uri="{BB962C8B-B14F-4D97-AF65-F5344CB8AC3E}">
        <p14:creationId xmlns:p14="http://schemas.microsoft.com/office/powerpoint/2010/main" val="1509864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“New products or services which focus on fundamental needs, spare use of resources, or eliminate non-essential functions to simplify the design” (</a:t>
            </a:r>
            <a:r>
              <a:rPr lang="en-AU" dirty="0" err="1"/>
              <a:t>Kuo</a:t>
            </a:r>
            <a:r>
              <a:rPr lang="en-AU" dirty="0"/>
              <a:t> 2017).</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dirty="0" err="1"/>
              <a:t>Leadbeater</a:t>
            </a:r>
            <a:r>
              <a:rPr lang="en-AU" dirty="0"/>
              <a:t>, C., 2014, </a:t>
            </a:r>
            <a:r>
              <a:rPr lang="en-AU" i="1" dirty="0"/>
              <a:t>The Frugal Innovator - Creating Change on a Shoestring Budget</a:t>
            </a:r>
            <a:r>
              <a:rPr lang="en-AU" dirty="0"/>
              <a:t>, Palgrave Macmillan, p. 49.</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b="0" i="0" kern="1200" dirty="0" err="1">
                <a:solidFill>
                  <a:schemeClr val="tx1"/>
                </a:solidFill>
                <a:effectLst/>
                <a:latin typeface="+mn-lt"/>
                <a:ea typeface="+mn-ea"/>
                <a:cs typeface="+mn-cs"/>
              </a:rPr>
              <a:t>Kuo</a:t>
            </a:r>
            <a:r>
              <a:rPr lang="en-AU" sz="1200" b="0" i="0" kern="1200" dirty="0">
                <a:solidFill>
                  <a:schemeClr val="tx1"/>
                </a:solidFill>
                <a:effectLst/>
                <a:latin typeface="+mn-lt"/>
                <a:ea typeface="+mn-ea"/>
                <a:cs typeface="+mn-cs"/>
              </a:rPr>
              <a:t>, A.,</a:t>
            </a:r>
            <a:r>
              <a:rPr lang="en-AU" sz="1200" b="0" i="0" kern="1200" baseline="0" dirty="0">
                <a:solidFill>
                  <a:schemeClr val="tx1"/>
                </a:solidFill>
                <a:effectLst/>
                <a:latin typeface="+mn-lt"/>
                <a:ea typeface="+mn-ea"/>
                <a:cs typeface="+mn-cs"/>
              </a:rPr>
              <a:t> 2017, ‘</a:t>
            </a:r>
            <a:r>
              <a:rPr lang="en-AU" sz="1200" b="0" i="0" kern="1200" dirty="0">
                <a:solidFill>
                  <a:schemeClr val="tx1"/>
                </a:solidFill>
                <a:effectLst/>
                <a:latin typeface="+mn-lt"/>
                <a:ea typeface="+mn-ea"/>
                <a:cs typeface="+mn-cs"/>
              </a:rPr>
              <a:t>Harnessing frugal innovation to foster clean technologies’, </a:t>
            </a:r>
            <a:r>
              <a:rPr lang="en-AU" sz="1200" b="0" i="1" kern="1200" dirty="0">
                <a:solidFill>
                  <a:schemeClr val="tx1"/>
                </a:solidFill>
                <a:effectLst/>
                <a:latin typeface="+mn-lt"/>
                <a:ea typeface="+mn-ea"/>
                <a:cs typeface="+mn-cs"/>
              </a:rPr>
              <a:t>Clean Technologies and Environmental Policy</a:t>
            </a:r>
            <a:r>
              <a:rPr lang="en-AU" sz="1200" b="0" i="0" kern="1200" dirty="0">
                <a:solidFill>
                  <a:schemeClr val="tx1"/>
                </a:solidFill>
                <a:effectLst/>
                <a:latin typeface="+mn-lt"/>
                <a:ea typeface="+mn-ea"/>
                <a:cs typeface="+mn-cs"/>
              </a:rPr>
              <a:t>, vol.</a:t>
            </a:r>
            <a:r>
              <a:rPr lang="en-AU" sz="1200" b="0" i="0" kern="1200" baseline="0" dirty="0">
                <a:solidFill>
                  <a:schemeClr val="tx1"/>
                </a:solidFill>
                <a:effectLst/>
                <a:latin typeface="+mn-lt"/>
                <a:ea typeface="+mn-ea"/>
                <a:cs typeface="+mn-cs"/>
              </a:rPr>
              <a:t> 19, no. 4, pp. 1109-1120.</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Husband: to use economically.</a:t>
            </a:r>
          </a:p>
        </p:txBody>
      </p:sp>
      <p:sp>
        <p:nvSpPr>
          <p:cNvPr id="4" name="Slide Number Placeholder 3"/>
          <p:cNvSpPr>
            <a:spLocks noGrp="1"/>
          </p:cNvSpPr>
          <p:nvPr>
            <p:ph type="sldNum" sz="quarter" idx="10"/>
          </p:nvPr>
        </p:nvSpPr>
        <p:spPr/>
        <p:txBody>
          <a:bodyPr/>
          <a:lstStyle/>
          <a:p>
            <a:fld id="{773B0D4D-5FF1-4FD6-A89B-88D952A93338}" type="slidenum">
              <a:rPr lang="en-AU" smtClean="0"/>
              <a:t>6</a:t>
            </a:fld>
            <a:endParaRPr lang="en-AU"/>
          </a:p>
        </p:txBody>
      </p:sp>
    </p:spTree>
    <p:extLst>
      <p:ext uri="{BB962C8B-B14F-4D97-AF65-F5344CB8AC3E}">
        <p14:creationId xmlns:p14="http://schemas.microsoft.com/office/powerpoint/2010/main" val="4138849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err="1">
                <a:solidFill>
                  <a:schemeClr val="tx1"/>
                </a:solidFill>
                <a:effectLst/>
                <a:latin typeface="+mn-lt"/>
                <a:ea typeface="+mn-ea"/>
                <a:cs typeface="+mn-cs"/>
              </a:rPr>
              <a:t>AskNature</a:t>
            </a:r>
            <a:r>
              <a:rPr lang="en-AU" sz="1200" kern="1200" dirty="0">
                <a:solidFill>
                  <a:schemeClr val="tx1"/>
                </a:solidFill>
                <a:effectLst/>
                <a:latin typeface="+mn-lt"/>
                <a:ea typeface="+mn-ea"/>
                <a:cs typeface="+mn-cs"/>
              </a:rPr>
              <a:t>, i2 Modular Carpet, https://asknature.org/idea/i2-modular-carpet/#.XI36wdozZYE</a:t>
            </a:r>
          </a:p>
          <a:p>
            <a:r>
              <a:rPr lang="en-AU" sz="1200" kern="1200" dirty="0">
                <a:solidFill>
                  <a:schemeClr val="tx1"/>
                </a:solidFill>
                <a:effectLst/>
                <a:latin typeface="+mn-lt"/>
                <a:ea typeface="+mn-ea"/>
                <a:cs typeface="+mn-cs"/>
              </a:rPr>
              <a:t>McDonough, W. and </a:t>
            </a:r>
            <a:r>
              <a:rPr lang="en-AU" sz="1200" kern="1200" dirty="0" err="1">
                <a:solidFill>
                  <a:schemeClr val="tx1"/>
                </a:solidFill>
                <a:effectLst/>
                <a:latin typeface="+mn-lt"/>
                <a:ea typeface="+mn-ea"/>
                <a:cs typeface="+mn-cs"/>
              </a:rPr>
              <a:t>Braungart</a:t>
            </a:r>
            <a:r>
              <a:rPr lang="en-AU" sz="1200" kern="1200" dirty="0">
                <a:solidFill>
                  <a:schemeClr val="tx1"/>
                </a:solidFill>
                <a:effectLst/>
                <a:latin typeface="+mn-lt"/>
                <a:ea typeface="+mn-ea"/>
                <a:cs typeface="+mn-cs"/>
              </a:rPr>
              <a:t>, M. 2001, </a:t>
            </a:r>
            <a:r>
              <a:rPr lang="en-AU" sz="1200" i="1" kern="1200" dirty="0">
                <a:solidFill>
                  <a:schemeClr val="tx1"/>
                </a:solidFill>
                <a:effectLst/>
                <a:latin typeface="+mn-lt"/>
                <a:ea typeface="+mn-ea"/>
                <a:cs typeface="+mn-cs"/>
              </a:rPr>
              <a:t>Eco-effectiveness</a:t>
            </a:r>
            <a:r>
              <a:rPr lang="en-AU" sz="1200" kern="1200" dirty="0">
                <a:solidFill>
                  <a:schemeClr val="tx1"/>
                </a:solidFill>
                <a:effectLst/>
                <a:latin typeface="+mn-lt"/>
                <a:ea typeface="+mn-ea"/>
                <a:cs typeface="+mn-cs"/>
              </a:rPr>
              <a:t>, </a:t>
            </a:r>
            <a:r>
              <a:rPr lang="en-AU" sz="1200" b="0" i="0" u="none" strike="noStrike" kern="1200" baseline="0" dirty="0">
                <a:solidFill>
                  <a:schemeClr val="tx1"/>
                </a:solidFill>
                <a:latin typeface="+mn-lt"/>
                <a:ea typeface="+mn-ea"/>
                <a:cs typeface="+mn-cs"/>
              </a:rPr>
              <a:t>Greenleaf Publishing</a:t>
            </a:r>
            <a:r>
              <a:rPr lang="en-AU"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3B0D4D-5FF1-4FD6-A89B-88D952A93338}" type="slidenum">
              <a:rPr lang="en-AU" smtClean="0"/>
              <a:t>37</a:t>
            </a:fld>
            <a:endParaRPr lang="en-AU"/>
          </a:p>
        </p:txBody>
      </p:sp>
    </p:spTree>
    <p:extLst>
      <p:ext uri="{BB962C8B-B14F-4D97-AF65-F5344CB8AC3E}">
        <p14:creationId xmlns:p14="http://schemas.microsoft.com/office/powerpoint/2010/main" val="2135110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38</a:t>
            </a:fld>
            <a:endParaRPr lang="en-AU"/>
          </a:p>
        </p:txBody>
      </p:sp>
    </p:spTree>
    <p:extLst>
      <p:ext uri="{BB962C8B-B14F-4D97-AF65-F5344CB8AC3E}">
        <p14:creationId xmlns:p14="http://schemas.microsoft.com/office/powerpoint/2010/main" val="2138828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We’ll use a strategy called whole-systems thinking to identify leverage points for meeting the design requirements.</a:t>
            </a:r>
          </a:p>
        </p:txBody>
      </p:sp>
      <p:sp>
        <p:nvSpPr>
          <p:cNvPr id="4" name="Slide Number Placeholder 3"/>
          <p:cNvSpPr>
            <a:spLocks noGrp="1"/>
          </p:cNvSpPr>
          <p:nvPr>
            <p:ph type="sldNum" sz="quarter" idx="10"/>
          </p:nvPr>
        </p:nvSpPr>
        <p:spPr/>
        <p:txBody>
          <a:bodyPr/>
          <a:lstStyle/>
          <a:p>
            <a:fld id="{773B0D4D-5FF1-4FD6-A89B-88D952A93338}" type="slidenum">
              <a:rPr lang="en-AU" smtClean="0"/>
              <a:t>39</a:t>
            </a:fld>
            <a:endParaRPr lang="en-AU"/>
          </a:p>
        </p:txBody>
      </p:sp>
    </p:spTree>
    <p:extLst>
      <p:ext uri="{BB962C8B-B14F-4D97-AF65-F5344CB8AC3E}">
        <p14:creationId xmlns:p14="http://schemas.microsoft.com/office/powerpoint/2010/main" val="1113371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Autodesk 2018, </a:t>
            </a:r>
            <a:r>
              <a:rPr lang="en-AU" sz="1200" b="0" i="1" kern="1200" dirty="0">
                <a:solidFill>
                  <a:schemeClr val="tx1"/>
                </a:solidFill>
                <a:effectLst/>
                <a:latin typeface="+mn-lt"/>
                <a:ea typeface="+mn-ea"/>
                <a:cs typeface="+mn-cs"/>
              </a:rPr>
              <a:t>Whole Systems and Lifecycle Thinking - Part 1</a:t>
            </a:r>
            <a:r>
              <a:rPr lang="en-AU" sz="1200" b="0" i="0" kern="1200" dirty="0">
                <a:solidFill>
                  <a:schemeClr val="tx1"/>
                </a:solidFill>
                <a:effectLst/>
                <a:latin typeface="+mn-lt"/>
                <a:ea typeface="+mn-ea"/>
                <a:cs typeface="+mn-cs"/>
              </a:rPr>
              <a:t>, </a:t>
            </a:r>
            <a:r>
              <a:rPr lang="en-AU" dirty="0"/>
              <a:t>Autodesk, &lt;https://knowledge.autodesk.com/support/inventor-products/getting-started/caas/simplecontent/content/whole-systems-and-lifecycle-thinking-part-1.html.html&gt;, viewed 16 March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The example shows the operating environment, but we can also consider the production environment and end-of-life environment.</a:t>
            </a:r>
          </a:p>
        </p:txBody>
      </p:sp>
      <p:sp>
        <p:nvSpPr>
          <p:cNvPr id="4" name="Slide Number Placeholder 3"/>
          <p:cNvSpPr>
            <a:spLocks noGrp="1"/>
          </p:cNvSpPr>
          <p:nvPr>
            <p:ph type="sldNum" sz="quarter" idx="10"/>
          </p:nvPr>
        </p:nvSpPr>
        <p:spPr/>
        <p:txBody>
          <a:bodyPr/>
          <a:lstStyle/>
          <a:p>
            <a:fld id="{773B0D4D-5FF1-4FD6-A89B-88D952A93338}" type="slidenum">
              <a:rPr lang="en-AU" smtClean="0"/>
              <a:t>40</a:t>
            </a:fld>
            <a:endParaRPr lang="en-AU"/>
          </a:p>
        </p:txBody>
      </p:sp>
    </p:spTree>
    <p:extLst>
      <p:ext uri="{BB962C8B-B14F-4D97-AF65-F5344CB8AC3E}">
        <p14:creationId xmlns:p14="http://schemas.microsoft.com/office/powerpoint/2010/main" val="869328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Autodesk 2018, </a:t>
            </a:r>
            <a:r>
              <a:rPr lang="en-AU" sz="1200" b="0" i="1" kern="1200" dirty="0">
                <a:solidFill>
                  <a:schemeClr val="tx1"/>
                </a:solidFill>
                <a:effectLst/>
                <a:latin typeface="+mn-lt"/>
                <a:ea typeface="+mn-ea"/>
                <a:cs typeface="+mn-cs"/>
              </a:rPr>
              <a:t>Whole Systems and Lifecycle Thinking - Part 1</a:t>
            </a:r>
            <a:r>
              <a:rPr lang="en-AU" sz="1200" b="0" i="0" kern="1200" dirty="0">
                <a:solidFill>
                  <a:schemeClr val="tx1"/>
                </a:solidFill>
                <a:effectLst/>
                <a:latin typeface="+mn-lt"/>
                <a:ea typeface="+mn-ea"/>
                <a:cs typeface="+mn-cs"/>
              </a:rPr>
              <a:t>, </a:t>
            </a:r>
            <a:r>
              <a:rPr lang="en-AU" dirty="0"/>
              <a:t>Autodesk, &lt;https://knowledge.autodesk.com/support/inventor-products/getting-started/caas/simplecontent/content/whole-systems-and-lifecycle-thinking-part-1.html.html&gt;, viewed 16 March 2019.</a:t>
            </a:r>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3B0D4D-5FF1-4FD6-A89B-88D952A93338}" type="slidenum">
              <a:rPr lang="en-AU" smtClean="0"/>
              <a:t>41</a:t>
            </a:fld>
            <a:endParaRPr lang="en-AU"/>
          </a:p>
        </p:txBody>
      </p:sp>
    </p:spTree>
    <p:extLst>
      <p:ext uri="{BB962C8B-B14F-4D97-AF65-F5344CB8AC3E}">
        <p14:creationId xmlns:p14="http://schemas.microsoft.com/office/powerpoint/2010/main" val="2511046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Autodesk 2018, </a:t>
            </a:r>
            <a:r>
              <a:rPr lang="en-AU" sz="1200" b="0" i="1" kern="1200" dirty="0">
                <a:solidFill>
                  <a:schemeClr val="tx1"/>
                </a:solidFill>
                <a:effectLst/>
                <a:latin typeface="+mn-lt"/>
                <a:ea typeface="+mn-ea"/>
                <a:cs typeface="+mn-cs"/>
              </a:rPr>
              <a:t>Whole Systems and Lifecycle Thinking - Part 1</a:t>
            </a:r>
            <a:r>
              <a:rPr lang="en-AU" sz="1200" b="0" i="0" kern="1200" dirty="0">
                <a:solidFill>
                  <a:schemeClr val="tx1"/>
                </a:solidFill>
                <a:effectLst/>
                <a:latin typeface="+mn-lt"/>
                <a:ea typeface="+mn-ea"/>
                <a:cs typeface="+mn-cs"/>
              </a:rPr>
              <a:t>, </a:t>
            </a:r>
            <a:r>
              <a:rPr lang="en-AU" dirty="0"/>
              <a:t>Autodesk, &lt;https://knowledge.autodesk.com/support/inventor-products/getting-started/caas/simplecontent/content/whole-systems-and-lifecycle-thinking-part-1.html.html&gt;, viewed 16 March 2019.</a:t>
            </a:r>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3B0D4D-5FF1-4FD6-A89B-88D952A93338}" type="slidenum">
              <a:rPr lang="en-AU" smtClean="0"/>
              <a:t>42</a:t>
            </a:fld>
            <a:endParaRPr lang="en-AU"/>
          </a:p>
        </p:txBody>
      </p:sp>
    </p:spTree>
    <p:extLst>
      <p:ext uri="{BB962C8B-B14F-4D97-AF65-F5344CB8AC3E}">
        <p14:creationId xmlns:p14="http://schemas.microsoft.com/office/powerpoint/2010/main" val="3164523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Autodesk 2018, </a:t>
            </a:r>
            <a:r>
              <a:rPr lang="en-AU" sz="1200" b="0" i="1" kern="1200" dirty="0">
                <a:solidFill>
                  <a:schemeClr val="tx1"/>
                </a:solidFill>
                <a:effectLst/>
                <a:latin typeface="+mn-lt"/>
                <a:ea typeface="+mn-ea"/>
                <a:cs typeface="+mn-cs"/>
              </a:rPr>
              <a:t>Whole Systems and Lifecycle Thinking - Part 1</a:t>
            </a:r>
            <a:r>
              <a:rPr lang="en-AU" sz="1200" b="0" i="0" kern="1200" dirty="0">
                <a:solidFill>
                  <a:schemeClr val="tx1"/>
                </a:solidFill>
                <a:effectLst/>
                <a:latin typeface="+mn-lt"/>
                <a:ea typeface="+mn-ea"/>
                <a:cs typeface="+mn-cs"/>
              </a:rPr>
              <a:t>, </a:t>
            </a:r>
            <a:r>
              <a:rPr lang="en-AU" dirty="0"/>
              <a:t>Autodesk, &lt;https://knowledge.autodesk.com/support/inventor-products/getting-started/caas/simplecontent/content/whole-systems-and-lifecycle-thinking-part-1.html.html&gt;, viewed 16 March 2019.</a:t>
            </a:r>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3B0D4D-5FF1-4FD6-A89B-88D952A93338}" type="slidenum">
              <a:rPr lang="en-AU" smtClean="0"/>
              <a:t>43</a:t>
            </a:fld>
            <a:endParaRPr lang="en-AU"/>
          </a:p>
        </p:txBody>
      </p:sp>
    </p:spTree>
    <p:extLst>
      <p:ext uri="{BB962C8B-B14F-4D97-AF65-F5344CB8AC3E}">
        <p14:creationId xmlns:p14="http://schemas.microsoft.com/office/powerpoint/2010/main" val="2151091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Autodesk 2018, </a:t>
            </a:r>
            <a:r>
              <a:rPr lang="en-AU" sz="1200" b="0" i="1" kern="1200" dirty="0">
                <a:solidFill>
                  <a:schemeClr val="tx1"/>
                </a:solidFill>
                <a:effectLst/>
                <a:latin typeface="+mn-lt"/>
                <a:ea typeface="+mn-ea"/>
                <a:cs typeface="+mn-cs"/>
              </a:rPr>
              <a:t>Whole Systems and Lifecycle Thinking - Part 1</a:t>
            </a:r>
            <a:r>
              <a:rPr lang="en-AU" sz="1200" b="0" i="0" kern="1200" dirty="0">
                <a:solidFill>
                  <a:schemeClr val="tx1"/>
                </a:solidFill>
                <a:effectLst/>
                <a:latin typeface="+mn-lt"/>
                <a:ea typeface="+mn-ea"/>
                <a:cs typeface="+mn-cs"/>
              </a:rPr>
              <a:t>, </a:t>
            </a:r>
            <a:r>
              <a:rPr lang="en-AU" dirty="0"/>
              <a:t>Autodesk, &lt;https://knowledge.autodesk.com/support/inventor-products/getting-started/caas/simplecontent/content/whole-systems-and-lifecycle-thinking-part-1.html.html&gt;, viewed 16 March 2019.</a:t>
            </a:r>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3B0D4D-5FF1-4FD6-A89B-88D952A93338}" type="slidenum">
              <a:rPr lang="en-AU" smtClean="0"/>
              <a:t>44</a:t>
            </a:fld>
            <a:endParaRPr lang="en-AU"/>
          </a:p>
        </p:txBody>
      </p:sp>
    </p:spTree>
    <p:extLst>
      <p:ext uri="{BB962C8B-B14F-4D97-AF65-F5344CB8AC3E}">
        <p14:creationId xmlns:p14="http://schemas.microsoft.com/office/powerpoint/2010/main" val="2187370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Autodesk 2018, </a:t>
            </a:r>
            <a:r>
              <a:rPr lang="en-AU" sz="1200" b="0" i="1" kern="1200" dirty="0">
                <a:solidFill>
                  <a:schemeClr val="tx1"/>
                </a:solidFill>
                <a:effectLst/>
                <a:latin typeface="+mn-lt"/>
                <a:ea typeface="+mn-ea"/>
                <a:cs typeface="+mn-cs"/>
              </a:rPr>
              <a:t>Whole Systems and Lifecycle Thinking - Part 1</a:t>
            </a:r>
            <a:r>
              <a:rPr lang="en-AU" sz="1200" b="0" i="0" kern="1200" dirty="0">
                <a:solidFill>
                  <a:schemeClr val="tx1"/>
                </a:solidFill>
                <a:effectLst/>
                <a:latin typeface="+mn-lt"/>
                <a:ea typeface="+mn-ea"/>
                <a:cs typeface="+mn-cs"/>
              </a:rPr>
              <a:t>, </a:t>
            </a:r>
            <a:r>
              <a:rPr lang="en-AU" dirty="0"/>
              <a:t>Autodesk, &lt;https://knowledge.autodesk.com/support/inventor-products/getting-started/caas/simplecontent/content/whole-systems-and-lifecycle-thinking-part-1.html.html&gt;, viewed 16 March 2019.</a:t>
            </a:r>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3B0D4D-5FF1-4FD6-A89B-88D952A93338}" type="slidenum">
              <a:rPr lang="en-AU" smtClean="0"/>
              <a:t>45</a:t>
            </a:fld>
            <a:endParaRPr lang="en-AU"/>
          </a:p>
        </p:txBody>
      </p:sp>
    </p:spTree>
    <p:extLst>
      <p:ext uri="{BB962C8B-B14F-4D97-AF65-F5344CB8AC3E}">
        <p14:creationId xmlns:p14="http://schemas.microsoft.com/office/powerpoint/2010/main" val="359280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46</a:t>
            </a:fld>
            <a:endParaRPr lang="en-AU"/>
          </a:p>
        </p:txBody>
      </p:sp>
    </p:spTree>
    <p:extLst>
      <p:ext uri="{BB962C8B-B14F-4D97-AF65-F5344CB8AC3E}">
        <p14:creationId xmlns:p14="http://schemas.microsoft.com/office/powerpoint/2010/main" val="1472360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err="1">
                <a:effectLst/>
              </a:rPr>
              <a:t>Weyrauch</a:t>
            </a:r>
            <a:r>
              <a:rPr lang="en-AU" dirty="0">
                <a:effectLst/>
              </a:rPr>
              <a:t>, T. </a:t>
            </a:r>
            <a:r>
              <a:rPr lang="en-AU" dirty="0"/>
              <a:t>and </a:t>
            </a:r>
            <a:r>
              <a:rPr lang="en-AU" dirty="0" err="1">
                <a:effectLst/>
              </a:rPr>
              <a:t>Herstatt</a:t>
            </a:r>
            <a:r>
              <a:rPr lang="en-AU" dirty="0">
                <a:effectLst/>
              </a:rPr>
              <a:t>, C.,</a:t>
            </a:r>
            <a:r>
              <a:rPr lang="en-AU" baseline="0" dirty="0">
                <a:effectLst/>
              </a:rPr>
              <a:t> 2016, ‘</a:t>
            </a:r>
            <a:r>
              <a:rPr lang="en-AU" sz="1200" b="0" i="0" kern="1200" dirty="0">
                <a:solidFill>
                  <a:schemeClr val="tx1"/>
                </a:solidFill>
                <a:effectLst/>
                <a:latin typeface="+mn-lt"/>
                <a:ea typeface="+mn-ea"/>
                <a:cs typeface="+mn-cs"/>
              </a:rPr>
              <a:t>What is frugal innovation? Three defining criteria’, </a:t>
            </a:r>
            <a:r>
              <a:rPr lang="en-AU" sz="1200" b="0" i="1" kern="1200" dirty="0">
                <a:solidFill>
                  <a:schemeClr val="tx1"/>
                </a:solidFill>
                <a:effectLst/>
                <a:latin typeface="+mn-lt"/>
                <a:ea typeface="+mn-ea"/>
                <a:cs typeface="+mn-cs"/>
              </a:rPr>
              <a:t>Journal of Frugal Innovation</a:t>
            </a:r>
            <a:r>
              <a:rPr lang="en-AU" sz="1200" b="0" i="0" kern="1200" dirty="0">
                <a:solidFill>
                  <a:schemeClr val="tx1"/>
                </a:solidFill>
                <a:effectLst/>
                <a:latin typeface="+mn-lt"/>
                <a:ea typeface="+mn-ea"/>
                <a:cs typeface="+mn-cs"/>
              </a:rPr>
              <a:t>, vol. 2, no. 1.</a:t>
            </a:r>
          </a:p>
        </p:txBody>
      </p:sp>
      <p:sp>
        <p:nvSpPr>
          <p:cNvPr id="4" name="Slide Number Placeholder 3"/>
          <p:cNvSpPr>
            <a:spLocks noGrp="1"/>
          </p:cNvSpPr>
          <p:nvPr>
            <p:ph type="sldNum" sz="quarter" idx="10"/>
          </p:nvPr>
        </p:nvSpPr>
        <p:spPr/>
        <p:txBody>
          <a:bodyPr/>
          <a:lstStyle/>
          <a:p>
            <a:fld id="{773B0D4D-5FF1-4FD6-A89B-88D952A93338}" type="slidenum">
              <a:rPr lang="en-AU" smtClean="0"/>
              <a:t>7</a:t>
            </a:fld>
            <a:endParaRPr lang="en-AU"/>
          </a:p>
        </p:txBody>
      </p:sp>
    </p:spTree>
    <p:extLst>
      <p:ext uri="{BB962C8B-B14F-4D97-AF65-F5344CB8AC3E}">
        <p14:creationId xmlns:p14="http://schemas.microsoft.com/office/powerpoint/2010/main" val="12033731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We’ve now concluded our processes for the </a:t>
            </a:r>
            <a:r>
              <a:rPr lang="en-AU" i="1" dirty="0"/>
              <a:t>Conceptual Design </a:t>
            </a:r>
            <a:r>
              <a:rPr lang="en-AU" dirty="0"/>
              <a:t>phase. We generated a set of plausible concepts to solve our problem, and then we selected the concept with the highest potential to satisfy our design requirements. Next, we’ll start our processes for the </a:t>
            </a:r>
            <a:r>
              <a:rPr lang="en-AU" i="1" dirty="0"/>
              <a:t>Preliminary Design </a:t>
            </a:r>
            <a:r>
              <a:rPr lang="en-AU" dirty="0"/>
              <a:t>phase.</a:t>
            </a:r>
          </a:p>
        </p:txBody>
      </p:sp>
      <p:sp>
        <p:nvSpPr>
          <p:cNvPr id="4" name="Slide Number Placeholder 3"/>
          <p:cNvSpPr>
            <a:spLocks noGrp="1"/>
          </p:cNvSpPr>
          <p:nvPr>
            <p:ph type="sldNum" sz="quarter" idx="10"/>
          </p:nvPr>
        </p:nvSpPr>
        <p:spPr/>
        <p:txBody>
          <a:bodyPr/>
          <a:lstStyle/>
          <a:p>
            <a:fld id="{773B0D4D-5FF1-4FD6-A89B-88D952A93338}" type="slidenum">
              <a:rPr lang="en-AU" smtClean="0"/>
              <a:t>47</a:t>
            </a:fld>
            <a:endParaRPr lang="en-AU"/>
          </a:p>
        </p:txBody>
      </p:sp>
    </p:spTree>
    <p:extLst>
      <p:ext uri="{BB962C8B-B14F-4D97-AF65-F5344CB8AC3E}">
        <p14:creationId xmlns:p14="http://schemas.microsoft.com/office/powerpoint/2010/main" val="2324102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48</a:t>
            </a:fld>
            <a:endParaRPr lang="en-AU"/>
          </a:p>
        </p:txBody>
      </p:sp>
    </p:spTree>
    <p:extLst>
      <p:ext uri="{BB962C8B-B14F-4D97-AF65-F5344CB8AC3E}">
        <p14:creationId xmlns:p14="http://schemas.microsoft.com/office/powerpoint/2010/main" val="141432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err="1">
                <a:effectLst/>
              </a:rPr>
              <a:t>Weyrauch</a:t>
            </a:r>
            <a:r>
              <a:rPr lang="en-AU" dirty="0">
                <a:effectLst/>
              </a:rPr>
              <a:t>, T. </a:t>
            </a:r>
            <a:r>
              <a:rPr lang="en-AU" dirty="0"/>
              <a:t>and </a:t>
            </a:r>
            <a:r>
              <a:rPr lang="en-AU" dirty="0" err="1">
                <a:effectLst/>
              </a:rPr>
              <a:t>Herstatt</a:t>
            </a:r>
            <a:r>
              <a:rPr lang="en-AU" dirty="0">
                <a:effectLst/>
              </a:rPr>
              <a:t>, C.,</a:t>
            </a:r>
            <a:r>
              <a:rPr lang="en-AU" baseline="0" dirty="0">
                <a:effectLst/>
              </a:rPr>
              <a:t> 2016, ‘</a:t>
            </a:r>
            <a:r>
              <a:rPr lang="en-AU" sz="1200" b="0" i="0" kern="1200" dirty="0">
                <a:solidFill>
                  <a:schemeClr val="tx1"/>
                </a:solidFill>
                <a:effectLst/>
                <a:latin typeface="+mn-lt"/>
                <a:ea typeface="+mn-ea"/>
                <a:cs typeface="+mn-cs"/>
              </a:rPr>
              <a:t>What is frugal innovation? Three defining criteria’, </a:t>
            </a:r>
            <a:r>
              <a:rPr lang="en-AU" sz="1200" b="0" i="1" kern="1200" dirty="0">
                <a:solidFill>
                  <a:schemeClr val="tx1"/>
                </a:solidFill>
                <a:effectLst/>
                <a:latin typeface="+mn-lt"/>
                <a:ea typeface="+mn-ea"/>
                <a:cs typeface="+mn-cs"/>
              </a:rPr>
              <a:t>Journal of Frugal Innovation</a:t>
            </a:r>
            <a:r>
              <a:rPr lang="en-AU" sz="1200" b="0" i="0" kern="1200" dirty="0">
                <a:solidFill>
                  <a:schemeClr val="tx1"/>
                </a:solidFill>
                <a:effectLst/>
                <a:latin typeface="+mn-lt"/>
                <a:ea typeface="+mn-ea"/>
                <a:cs typeface="+mn-cs"/>
              </a:rPr>
              <a:t>, vol. 2, no. 1.</a:t>
            </a:r>
          </a:p>
          <a:p>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8</a:t>
            </a:fld>
            <a:endParaRPr lang="en-AU"/>
          </a:p>
        </p:txBody>
      </p:sp>
    </p:spTree>
    <p:extLst>
      <p:ext uri="{BB962C8B-B14F-4D97-AF65-F5344CB8AC3E}">
        <p14:creationId xmlns:p14="http://schemas.microsoft.com/office/powerpoint/2010/main" val="45748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err="1">
                <a:effectLst/>
              </a:rPr>
              <a:t>Weyrauch</a:t>
            </a:r>
            <a:r>
              <a:rPr lang="en-AU" dirty="0">
                <a:effectLst/>
              </a:rPr>
              <a:t>, T. </a:t>
            </a:r>
            <a:r>
              <a:rPr lang="en-AU" dirty="0"/>
              <a:t>and </a:t>
            </a:r>
            <a:r>
              <a:rPr lang="en-AU" dirty="0" err="1">
                <a:effectLst/>
              </a:rPr>
              <a:t>Herstatt</a:t>
            </a:r>
            <a:r>
              <a:rPr lang="en-AU" dirty="0">
                <a:effectLst/>
              </a:rPr>
              <a:t>, C.,</a:t>
            </a:r>
            <a:r>
              <a:rPr lang="en-AU" baseline="0" dirty="0">
                <a:effectLst/>
              </a:rPr>
              <a:t> 2016, ‘</a:t>
            </a:r>
            <a:r>
              <a:rPr lang="en-AU" sz="1200" b="0" i="0" kern="1200" dirty="0">
                <a:solidFill>
                  <a:schemeClr val="tx1"/>
                </a:solidFill>
                <a:effectLst/>
                <a:latin typeface="+mn-lt"/>
                <a:ea typeface="+mn-ea"/>
                <a:cs typeface="+mn-cs"/>
              </a:rPr>
              <a:t>What is frugal innovation? Three defining criteria’, </a:t>
            </a:r>
            <a:r>
              <a:rPr lang="en-AU" sz="1200" b="0" i="1" kern="1200" dirty="0">
                <a:solidFill>
                  <a:schemeClr val="tx1"/>
                </a:solidFill>
                <a:effectLst/>
                <a:latin typeface="+mn-lt"/>
                <a:ea typeface="+mn-ea"/>
                <a:cs typeface="+mn-cs"/>
              </a:rPr>
              <a:t>Journal of Frugal Innovation</a:t>
            </a:r>
            <a:r>
              <a:rPr lang="en-AU" sz="1200" b="0" i="0" kern="1200" dirty="0">
                <a:solidFill>
                  <a:schemeClr val="tx1"/>
                </a:solidFill>
                <a:effectLst/>
                <a:latin typeface="+mn-lt"/>
                <a:ea typeface="+mn-ea"/>
                <a:cs typeface="+mn-cs"/>
              </a:rPr>
              <a:t>, vol. 2, no. 1.</a:t>
            </a:r>
          </a:p>
          <a:p>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9</a:t>
            </a:fld>
            <a:endParaRPr lang="en-AU"/>
          </a:p>
        </p:txBody>
      </p:sp>
    </p:spTree>
    <p:extLst>
      <p:ext uri="{BB962C8B-B14F-4D97-AF65-F5344CB8AC3E}">
        <p14:creationId xmlns:p14="http://schemas.microsoft.com/office/powerpoint/2010/main" val="1146940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b="0" i="0" kern="1200" dirty="0" err="1">
                <a:solidFill>
                  <a:schemeClr val="tx1"/>
                </a:solidFill>
                <a:effectLst/>
                <a:latin typeface="+mn-lt"/>
                <a:ea typeface="+mn-ea"/>
                <a:cs typeface="+mn-cs"/>
              </a:rPr>
              <a:t>Kuo</a:t>
            </a:r>
            <a:r>
              <a:rPr lang="en-AU" sz="1200" b="0" i="0" kern="1200" dirty="0">
                <a:solidFill>
                  <a:schemeClr val="tx1"/>
                </a:solidFill>
                <a:effectLst/>
                <a:latin typeface="+mn-lt"/>
                <a:ea typeface="+mn-ea"/>
                <a:cs typeface="+mn-cs"/>
              </a:rPr>
              <a:t>, A.,</a:t>
            </a:r>
            <a:r>
              <a:rPr lang="en-AU" sz="1200" b="0" i="0" kern="1200" baseline="0" dirty="0">
                <a:solidFill>
                  <a:schemeClr val="tx1"/>
                </a:solidFill>
                <a:effectLst/>
                <a:latin typeface="+mn-lt"/>
                <a:ea typeface="+mn-ea"/>
                <a:cs typeface="+mn-cs"/>
              </a:rPr>
              <a:t> 2017, ‘</a:t>
            </a:r>
            <a:r>
              <a:rPr lang="en-AU" sz="1200" b="0" i="0" kern="1200" dirty="0">
                <a:solidFill>
                  <a:schemeClr val="tx1"/>
                </a:solidFill>
                <a:effectLst/>
                <a:latin typeface="+mn-lt"/>
                <a:ea typeface="+mn-ea"/>
                <a:cs typeface="+mn-cs"/>
              </a:rPr>
              <a:t>Harnessing frugal innovation to foster clean technologies’, </a:t>
            </a:r>
            <a:r>
              <a:rPr lang="en-AU" sz="1200" b="0" i="1" kern="1200" dirty="0">
                <a:solidFill>
                  <a:schemeClr val="tx1"/>
                </a:solidFill>
                <a:effectLst/>
                <a:latin typeface="+mn-lt"/>
                <a:ea typeface="+mn-ea"/>
                <a:cs typeface="+mn-cs"/>
              </a:rPr>
              <a:t>Clean Technologies and Environmental Policy</a:t>
            </a:r>
            <a:r>
              <a:rPr lang="en-AU" sz="1200" b="0" i="0" kern="1200" dirty="0">
                <a:solidFill>
                  <a:schemeClr val="tx1"/>
                </a:solidFill>
                <a:effectLst/>
                <a:latin typeface="+mn-lt"/>
                <a:ea typeface="+mn-ea"/>
                <a:cs typeface="+mn-cs"/>
              </a:rPr>
              <a:t>, vol.</a:t>
            </a:r>
            <a:r>
              <a:rPr lang="en-AU" sz="1200" b="0" i="0" kern="1200" baseline="0" dirty="0">
                <a:solidFill>
                  <a:schemeClr val="tx1"/>
                </a:solidFill>
                <a:effectLst/>
                <a:latin typeface="+mn-lt"/>
                <a:ea typeface="+mn-ea"/>
                <a:cs typeface="+mn-cs"/>
              </a:rPr>
              <a:t> 19, no. 4, pp. 1109-1120.</a:t>
            </a:r>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3B0D4D-5FF1-4FD6-A89B-88D952A93338}" type="slidenum">
              <a:rPr lang="en-AU" smtClean="0"/>
              <a:t>10</a:t>
            </a:fld>
            <a:endParaRPr lang="en-AU"/>
          </a:p>
        </p:txBody>
      </p:sp>
    </p:spTree>
    <p:extLst>
      <p:ext uri="{BB962C8B-B14F-4D97-AF65-F5344CB8AC3E}">
        <p14:creationId xmlns:p14="http://schemas.microsoft.com/office/powerpoint/2010/main" val="3591628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Bold rules are design principles</a:t>
            </a:r>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indent="0" algn="l" defTabSz="914400" rtl="0" eaLnBrk="1" fontAlgn="auto" latinLnBrk="0" hangingPunct="1">
              <a:lnSpc>
                <a:spcPct val="100000"/>
              </a:lnSpc>
              <a:spcBef>
                <a:spcPts val="0"/>
              </a:spcBef>
              <a:spcAft>
                <a:spcPts val="0"/>
              </a:spcAft>
              <a:buClrTx/>
              <a:buSzTx/>
              <a:buFontTx/>
              <a:buNone/>
              <a:tabLst/>
              <a:defRPr/>
            </a:pPr>
            <a:r>
              <a:rPr lang="en-AU" dirty="0" err="1"/>
              <a:t>Leadbeater</a:t>
            </a:r>
            <a:r>
              <a:rPr lang="en-AU" dirty="0"/>
              <a:t>, C., 2014, </a:t>
            </a:r>
            <a:r>
              <a:rPr lang="en-AU" i="1" dirty="0"/>
              <a:t>The Frugal Innovator - Creating Change on a Shoestring Budget</a:t>
            </a:r>
            <a:r>
              <a:rPr lang="en-AU" dirty="0"/>
              <a:t>, Palgrave Macmillan, pp. 138-139, 181-188.</a:t>
            </a:r>
          </a:p>
          <a:p>
            <a:endParaRPr lang="en-AU" dirty="0"/>
          </a:p>
          <a:p>
            <a:r>
              <a:rPr lang="en-AU" b="1" dirty="0"/>
              <a:t>The Frugal Recipe</a:t>
            </a:r>
            <a:endParaRPr lang="en-AU" dirty="0"/>
          </a:p>
          <a:p>
            <a:r>
              <a:rPr lang="en-AU" dirty="0"/>
              <a:t>Frugal innovation creates better outcomes for more people, while using fewer resources, by developing completely different solutions.</a:t>
            </a:r>
          </a:p>
          <a:p>
            <a:endParaRPr lang="en-AU" dirty="0"/>
          </a:p>
          <a:p>
            <a:r>
              <a:rPr lang="en-AU" dirty="0"/>
              <a:t>At the core of frugal innovations are the four linked design principles: lean and simple, clean and social.</a:t>
            </a:r>
          </a:p>
          <a:p>
            <a:pPr marL="0" indent="0">
              <a:buFont typeface="Arial" pitchFamily="34" charset="0"/>
              <a:buNone/>
            </a:pPr>
            <a:endParaRPr lang="en-AU" dirty="0"/>
          </a:p>
          <a:p>
            <a:pPr marL="0" indent="0">
              <a:buFont typeface="Arial" pitchFamily="34" charset="0"/>
              <a:buNone/>
            </a:pPr>
            <a:r>
              <a:rPr lang="en-AU" dirty="0"/>
              <a:t>They are </a:t>
            </a:r>
            <a:r>
              <a:rPr lang="en-AU" b="1" dirty="0"/>
              <a:t>lean </a:t>
            </a:r>
            <a:r>
              <a:rPr lang="en-AU" dirty="0"/>
              <a:t>to eliminate waste in all forms. Lean thinking finds the most direct, efficient and elegant way to create what customers most value. It eliminates waste tied up in time-consuming bureaucracy, inflexible equipment and rigid systems. To be lean, frugal solutions also have to be simple. </a:t>
            </a:r>
          </a:p>
          <a:p>
            <a:pPr marL="0" indent="0">
              <a:buFont typeface="Arial" pitchFamily="34" charset="0"/>
              <a:buNone/>
            </a:pPr>
            <a:endParaRPr lang="en-AU" dirty="0"/>
          </a:p>
          <a:p>
            <a:pPr marL="0" indent="0">
              <a:buFont typeface="Arial" pitchFamily="34" charset="0"/>
              <a:buNone/>
            </a:pPr>
            <a:r>
              <a:rPr lang="en-AU" b="1" dirty="0"/>
              <a:t>Simple </a:t>
            </a:r>
            <a:r>
              <a:rPr lang="en-AU" dirty="0"/>
              <a:t>solutions can be used by more people, more easily. Complex products and technologies are more costly to develop, use and maintain. Simple solutions tend to be easier to use, more robust and easier to maintain. Simple solutions focus on the features that make most difference to consumers; look familiar, so they are easy to learn; and provide consumers with a complete solution, not just a fragment of one. </a:t>
            </a:r>
          </a:p>
          <a:p>
            <a:pPr marL="0" indent="0">
              <a:buFont typeface="Arial" pitchFamily="34" charset="0"/>
              <a:buNone/>
            </a:pPr>
            <a:endParaRPr lang="en-AU" dirty="0"/>
          </a:p>
          <a:p>
            <a:pPr marL="0" indent="0">
              <a:buFont typeface="Arial" pitchFamily="34" charset="0"/>
              <a:buNone/>
            </a:pPr>
            <a:r>
              <a:rPr lang="en-AU" dirty="0"/>
              <a:t>Innovations that are lean and simple can be low-cost without being frugal. To be fully frugal they also need to be </a:t>
            </a:r>
            <a:r>
              <a:rPr lang="en-AU" b="1" dirty="0"/>
              <a:t>clean</a:t>
            </a:r>
            <a:r>
              <a:rPr lang="en-AU" dirty="0"/>
              <a:t>: to minimise their environmental impact. Clean solutions rely on ‘re’-thinking: reuse, recycle, repurpose, remediate. They treat waste as fuel, use local renewable resources and are designed to work within natural systems.</a:t>
            </a:r>
          </a:p>
          <a:p>
            <a:pPr marL="0" indent="0">
              <a:buFont typeface="Arial" pitchFamily="34" charset="0"/>
              <a:buNone/>
            </a:pPr>
            <a:endParaRPr lang="en-AU" dirty="0"/>
          </a:p>
          <a:p>
            <a:pPr marL="0" indent="0">
              <a:buFont typeface="Arial" pitchFamily="34" charset="0"/>
              <a:buNone/>
            </a:pPr>
            <a:r>
              <a:rPr lang="en-AU" dirty="0"/>
              <a:t>Finally, frugal solutions make the most of being </a:t>
            </a:r>
            <a:r>
              <a:rPr lang="en-AU" b="1" dirty="0"/>
              <a:t>social </a:t>
            </a:r>
            <a:r>
              <a:rPr lang="en-AU" dirty="0"/>
              <a:t>to: engage consumers in adapting and innovating solutions; spread virally through word of mouth emulation and imitation; and share the costs among many people. Social, shared solutions will often be more economic than individualised, tailored ones. Frugal innovators work with the grain of cooperation to devise solutions with people.</a:t>
            </a:r>
          </a:p>
          <a:p>
            <a:pPr marL="0" indent="0">
              <a:buFont typeface="Arial" pitchFamily="34" charset="0"/>
              <a:buNone/>
            </a:pPr>
            <a:endParaRPr lang="en-AU" dirty="0"/>
          </a:p>
          <a:p>
            <a:pPr marL="0" indent="0">
              <a:buFont typeface="Arial" pitchFamily="34" charset="0"/>
              <a:buNone/>
            </a:pPr>
            <a:r>
              <a:rPr lang="en-AU" dirty="0"/>
              <a:t>These four design principles – lean and simple, clean and social –</a:t>
            </a:r>
            <a:r>
              <a:rPr lang="en-AU" baseline="0" dirty="0"/>
              <a:t> </a:t>
            </a:r>
            <a:r>
              <a:rPr lang="en-AU" dirty="0"/>
              <a:t>are central to how and where frugal innovation happens and who does it.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11</a:t>
            </a:fld>
            <a:endParaRPr lang="en-AU"/>
          </a:p>
        </p:txBody>
      </p:sp>
    </p:spTree>
    <p:extLst>
      <p:ext uri="{BB962C8B-B14F-4D97-AF65-F5344CB8AC3E}">
        <p14:creationId xmlns:p14="http://schemas.microsoft.com/office/powerpoint/2010/main" val="800617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Lehner</a:t>
            </a:r>
            <a:r>
              <a:rPr lang="en-AU" dirty="0"/>
              <a:t>, A. and </a:t>
            </a:r>
            <a:r>
              <a:rPr lang="en-AU" dirty="0" err="1"/>
              <a:t>Gausemeier</a:t>
            </a:r>
            <a:r>
              <a:rPr lang="en-AU" dirty="0"/>
              <a:t>, J., 2016,</a:t>
            </a:r>
            <a:r>
              <a:rPr lang="en-AU" baseline="0" dirty="0"/>
              <a:t> ‘</a:t>
            </a:r>
            <a:r>
              <a:rPr lang="en-AU" dirty="0"/>
              <a:t>A pattern-based approach to the development of frugal innovations’, </a:t>
            </a:r>
            <a:r>
              <a:rPr lang="en-AU" i="1" dirty="0"/>
              <a:t>Technology Innovation Management Review</a:t>
            </a:r>
            <a:r>
              <a:rPr lang="en-AU" dirty="0"/>
              <a:t>, vol.</a:t>
            </a:r>
            <a:r>
              <a:rPr lang="en-AU" baseline="0" dirty="0"/>
              <a:t> 6, no. 3, pp. 13-21.</a:t>
            </a:r>
            <a:endParaRPr lang="en-AU" dirty="0"/>
          </a:p>
        </p:txBody>
      </p:sp>
      <p:sp>
        <p:nvSpPr>
          <p:cNvPr id="4" name="Slide Number Placeholder 3"/>
          <p:cNvSpPr>
            <a:spLocks noGrp="1"/>
          </p:cNvSpPr>
          <p:nvPr>
            <p:ph type="sldNum" sz="quarter" idx="10"/>
          </p:nvPr>
        </p:nvSpPr>
        <p:spPr/>
        <p:txBody>
          <a:bodyPr/>
          <a:lstStyle/>
          <a:p>
            <a:fld id="{773B0D4D-5FF1-4FD6-A89B-88D952A93338}" type="slidenum">
              <a:rPr lang="en-AU" smtClean="0"/>
              <a:t>12</a:t>
            </a:fld>
            <a:endParaRPr lang="en-AU"/>
          </a:p>
        </p:txBody>
      </p:sp>
    </p:spTree>
    <p:extLst>
      <p:ext uri="{BB962C8B-B14F-4D97-AF65-F5344CB8AC3E}">
        <p14:creationId xmlns:p14="http://schemas.microsoft.com/office/powerpoint/2010/main" val="3052547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ma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27655" y="2027015"/>
            <a:ext cx="5833801" cy="11257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sz="quarter" idx="10"/>
          </p:nvPr>
        </p:nvSpPr>
        <p:spPr>
          <a:xfrm>
            <a:off x="727655" y="3444762"/>
            <a:ext cx="4439073" cy="931069"/>
          </a:xfrm>
          <a:prstGeom prst="rect">
            <a:avLst/>
          </a:prstGeom>
        </p:spPr>
        <p:txBody>
          <a:bodyPr vert="horz"/>
          <a:lstStyle>
            <a:lvl1pPr>
              <a:spcBef>
                <a:spcPts val="0"/>
              </a:spcBef>
              <a:spcAft>
                <a:spcPts val="400"/>
              </a:spcAft>
              <a:defRPr/>
            </a:lvl1pPr>
          </a:lstStyle>
          <a:p>
            <a:pPr lvl="0"/>
            <a:r>
              <a:rPr lang="en-US"/>
              <a:t>Click to edit Master text styles</a:t>
            </a:r>
          </a:p>
        </p:txBody>
      </p:sp>
    </p:spTree>
    <p:extLst>
      <p:ext uri="{BB962C8B-B14F-4D97-AF65-F5344CB8AC3E}">
        <p14:creationId xmlns:p14="http://schemas.microsoft.com/office/powerpoint/2010/main" val="417022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column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4741864" y="321277"/>
            <a:ext cx="3978275" cy="3061726"/>
          </a:xfrm>
          <a:prstGeom prst="rect">
            <a:avLst/>
          </a:prstGeom>
        </p:spPr>
        <p:txBody>
          <a:bodyPr vert="horz"/>
          <a:lstStyle/>
          <a:p>
            <a:r>
              <a:rPr lang="en-US"/>
              <a:t>Click icon to add picture</a:t>
            </a:r>
          </a:p>
        </p:txBody>
      </p:sp>
      <p:sp>
        <p:nvSpPr>
          <p:cNvPr id="6" name="Text Placeholder 3"/>
          <p:cNvSpPr>
            <a:spLocks noGrp="1"/>
          </p:cNvSpPr>
          <p:nvPr>
            <p:ph type="body" sz="quarter" idx="12" hasCustomPrompt="1"/>
          </p:nvPr>
        </p:nvSpPr>
        <p:spPr>
          <a:xfrm>
            <a:off x="4741863" y="3600763"/>
            <a:ext cx="3978275" cy="503354"/>
          </a:xfrm>
          <a:prstGeom prst="rect">
            <a:avLst/>
          </a:prstGeom>
        </p:spPr>
        <p:txBody>
          <a:bodyPr vert="horz"/>
          <a:lstStyle>
            <a:lvl1pPr>
              <a:lnSpc>
                <a:spcPts val="1400"/>
              </a:lnSpc>
              <a:spcBef>
                <a:spcPts val="600"/>
              </a:spcBef>
              <a:spcAft>
                <a:spcPts val="600"/>
              </a:spcAft>
              <a:defRPr sz="1000">
                <a:solidFill>
                  <a:schemeClr val="tx2"/>
                </a:solidFill>
              </a:defRPr>
            </a:lvl1pPr>
            <a:lvl2pPr marL="182563" indent="-182563">
              <a:lnSpc>
                <a:spcPts val="1700"/>
              </a:lnSpc>
              <a:spcBef>
                <a:spcPts val="400"/>
              </a:spcBef>
              <a:spcAft>
                <a:spcPts val="400"/>
              </a:spcAft>
              <a:buFont typeface="Arial"/>
              <a:buChar char="•"/>
              <a:defRPr sz="1200">
                <a:solidFill>
                  <a:schemeClr val="tx2"/>
                </a:solidFill>
              </a:defRPr>
            </a:lvl2pPr>
            <a:lvl3pPr>
              <a:spcBef>
                <a:spcPts val="400"/>
              </a:spcBef>
              <a:spcAft>
                <a:spcPts val="400"/>
              </a:spcAft>
              <a:defRPr sz="1200">
                <a:solidFill>
                  <a:schemeClr val="tx2"/>
                </a:solidFill>
              </a:defRPr>
            </a:lvl3pPr>
            <a:lvl4pPr>
              <a:spcBef>
                <a:spcPts val="400"/>
              </a:spcBef>
              <a:spcAft>
                <a:spcPts val="400"/>
              </a:spcAft>
              <a:defRPr sz="1200">
                <a:solidFill>
                  <a:schemeClr val="tx2"/>
                </a:solidFill>
              </a:defRPr>
            </a:lvl4pPr>
            <a:lvl5pPr>
              <a:spcBef>
                <a:spcPts val="400"/>
              </a:spcBef>
              <a:spcAft>
                <a:spcPts val="400"/>
              </a:spcAft>
              <a:defRPr sz="1200">
                <a:solidFill>
                  <a:schemeClr val="tx2"/>
                </a:solidFill>
              </a:defRPr>
            </a:lvl5pPr>
          </a:lstStyle>
          <a:p>
            <a:pPr lvl="0"/>
            <a:r>
              <a:rPr lang="en-AU" dirty="0"/>
              <a:t>Click to add caption</a:t>
            </a:r>
          </a:p>
        </p:txBody>
      </p:sp>
      <p:sp>
        <p:nvSpPr>
          <p:cNvPr id="7" name="Picture Placeholder 4"/>
          <p:cNvSpPr>
            <a:spLocks noGrp="1"/>
          </p:cNvSpPr>
          <p:nvPr>
            <p:ph type="pic" sz="quarter" idx="13"/>
          </p:nvPr>
        </p:nvSpPr>
        <p:spPr>
          <a:xfrm>
            <a:off x="419445" y="321277"/>
            <a:ext cx="3978275" cy="3061726"/>
          </a:xfrm>
          <a:prstGeom prst="rect">
            <a:avLst/>
          </a:prstGeom>
        </p:spPr>
        <p:txBody>
          <a:bodyPr vert="horz"/>
          <a:lstStyle/>
          <a:p>
            <a:r>
              <a:rPr lang="en-US"/>
              <a:t>Click icon to add picture</a:t>
            </a:r>
          </a:p>
        </p:txBody>
      </p:sp>
      <p:sp>
        <p:nvSpPr>
          <p:cNvPr id="9" name="Text Placeholder 3"/>
          <p:cNvSpPr>
            <a:spLocks noGrp="1"/>
          </p:cNvSpPr>
          <p:nvPr>
            <p:ph type="body" sz="quarter" idx="14" hasCustomPrompt="1"/>
          </p:nvPr>
        </p:nvSpPr>
        <p:spPr>
          <a:xfrm>
            <a:off x="419444" y="3600763"/>
            <a:ext cx="3978275" cy="503354"/>
          </a:xfrm>
          <a:prstGeom prst="rect">
            <a:avLst/>
          </a:prstGeom>
        </p:spPr>
        <p:txBody>
          <a:bodyPr vert="horz"/>
          <a:lstStyle>
            <a:lvl1pPr>
              <a:lnSpc>
                <a:spcPts val="1400"/>
              </a:lnSpc>
              <a:spcBef>
                <a:spcPts val="600"/>
              </a:spcBef>
              <a:spcAft>
                <a:spcPts val="600"/>
              </a:spcAft>
              <a:defRPr sz="1000">
                <a:solidFill>
                  <a:schemeClr val="tx2"/>
                </a:solidFill>
              </a:defRPr>
            </a:lvl1pPr>
            <a:lvl2pPr marL="182563" indent="-182563">
              <a:lnSpc>
                <a:spcPts val="1700"/>
              </a:lnSpc>
              <a:spcBef>
                <a:spcPts val="400"/>
              </a:spcBef>
              <a:spcAft>
                <a:spcPts val="400"/>
              </a:spcAft>
              <a:buFont typeface="Arial"/>
              <a:buChar char="•"/>
              <a:defRPr sz="1200">
                <a:solidFill>
                  <a:schemeClr val="tx2"/>
                </a:solidFill>
              </a:defRPr>
            </a:lvl2pPr>
            <a:lvl3pPr>
              <a:spcBef>
                <a:spcPts val="400"/>
              </a:spcBef>
              <a:spcAft>
                <a:spcPts val="400"/>
              </a:spcAft>
              <a:defRPr sz="1200">
                <a:solidFill>
                  <a:schemeClr val="tx2"/>
                </a:solidFill>
              </a:defRPr>
            </a:lvl3pPr>
            <a:lvl4pPr>
              <a:spcBef>
                <a:spcPts val="400"/>
              </a:spcBef>
              <a:spcAft>
                <a:spcPts val="400"/>
              </a:spcAft>
              <a:defRPr sz="1200">
                <a:solidFill>
                  <a:schemeClr val="tx2"/>
                </a:solidFill>
              </a:defRPr>
            </a:lvl4pPr>
            <a:lvl5pPr>
              <a:spcBef>
                <a:spcPts val="400"/>
              </a:spcBef>
              <a:spcAft>
                <a:spcPts val="400"/>
              </a:spcAft>
              <a:defRPr sz="1200">
                <a:solidFill>
                  <a:schemeClr val="tx2"/>
                </a:solidFill>
              </a:defRPr>
            </a:lvl5pPr>
          </a:lstStyle>
          <a:p>
            <a:pPr lvl="0"/>
            <a:r>
              <a:rPr lang="en-AU" dirty="0"/>
              <a:t>Click to add caption</a:t>
            </a:r>
          </a:p>
        </p:txBody>
      </p:sp>
    </p:spTree>
    <p:extLst>
      <p:ext uri="{BB962C8B-B14F-4D97-AF65-F5344CB8AC3E}">
        <p14:creationId xmlns:p14="http://schemas.microsoft.com/office/powerpoint/2010/main" val="1566919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2" hasCustomPrompt="1"/>
          </p:nvPr>
        </p:nvSpPr>
        <p:spPr>
          <a:xfrm>
            <a:off x="6706293" y="316471"/>
            <a:ext cx="2013845" cy="3734231"/>
          </a:xfrm>
          <a:prstGeom prst="rect">
            <a:avLst/>
          </a:prstGeom>
        </p:spPr>
        <p:txBody>
          <a:bodyPr vert="horz"/>
          <a:lstStyle>
            <a:lvl1pPr>
              <a:lnSpc>
                <a:spcPts val="1400"/>
              </a:lnSpc>
              <a:spcBef>
                <a:spcPts val="600"/>
              </a:spcBef>
              <a:spcAft>
                <a:spcPts val="600"/>
              </a:spcAft>
              <a:defRPr sz="1000">
                <a:solidFill>
                  <a:schemeClr val="tx2"/>
                </a:solidFill>
              </a:defRPr>
            </a:lvl1pPr>
            <a:lvl2pPr marL="182563" indent="-182563">
              <a:lnSpc>
                <a:spcPts val="1700"/>
              </a:lnSpc>
              <a:spcBef>
                <a:spcPts val="400"/>
              </a:spcBef>
              <a:spcAft>
                <a:spcPts val="400"/>
              </a:spcAft>
              <a:buFont typeface="Arial"/>
              <a:buChar char="•"/>
              <a:defRPr sz="1200">
                <a:solidFill>
                  <a:schemeClr val="tx2"/>
                </a:solidFill>
              </a:defRPr>
            </a:lvl2pPr>
            <a:lvl3pPr>
              <a:spcBef>
                <a:spcPts val="400"/>
              </a:spcBef>
              <a:spcAft>
                <a:spcPts val="400"/>
              </a:spcAft>
              <a:defRPr sz="1200">
                <a:solidFill>
                  <a:schemeClr val="tx2"/>
                </a:solidFill>
              </a:defRPr>
            </a:lvl3pPr>
            <a:lvl4pPr>
              <a:spcBef>
                <a:spcPts val="400"/>
              </a:spcBef>
              <a:spcAft>
                <a:spcPts val="400"/>
              </a:spcAft>
              <a:defRPr sz="1200">
                <a:solidFill>
                  <a:schemeClr val="tx2"/>
                </a:solidFill>
              </a:defRPr>
            </a:lvl4pPr>
            <a:lvl5pPr>
              <a:spcBef>
                <a:spcPts val="400"/>
              </a:spcBef>
              <a:spcAft>
                <a:spcPts val="400"/>
              </a:spcAft>
              <a:defRPr sz="1200">
                <a:solidFill>
                  <a:schemeClr val="tx2"/>
                </a:solidFill>
              </a:defRPr>
            </a:lvl5pPr>
          </a:lstStyle>
          <a:p>
            <a:pPr lvl="0"/>
            <a:r>
              <a:rPr lang="en-AU" dirty="0"/>
              <a:t>Click to add caption</a:t>
            </a:r>
          </a:p>
        </p:txBody>
      </p:sp>
      <p:sp>
        <p:nvSpPr>
          <p:cNvPr id="7" name="Picture Placeholder 4"/>
          <p:cNvSpPr>
            <a:spLocks noGrp="1"/>
          </p:cNvSpPr>
          <p:nvPr>
            <p:ph type="pic" sz="quarter" idx="13"/>
          </p:nvPr>
        </p:nvSpPr>
        <p:spPr>
          <a:xfrm>
            <a:off x="419445" y="321277"/>
            <a:ext cx="5907023" cy="3729425"/>
          </a:xfrm>
          <a:prstGeom prst="rect">
            <a:avLst/>
          </a:prstGeom>
        </p:spPr>
        <p:txBody>
          <a:bodyPr vert="horz"/>
          <a:lstStyle/>
          <a:p>
            <a:r>
              <a:rPr lang="en-US"/>
              <a:t>Click icon to add picture</a:t>
            </a:r>
          </a:p>
        </p:txBody>
      </p:sp>
    </p:spTree>
    <p:extLst>
      <p:ext uri="{BB962C8B-B14F-4D97-AF65-F5344CB8AC3E}">
        <p14:creationId xmlns:p14="http://schemas.microsoft.com/office/powerpoint/2010/main" val="227863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fema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727655" y="2027015"/>
            <a:ext cx="5833801" cy="11257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7" name="Text Placeholder 2"/>
          <p:cNvSpPr>
            <a:spLocks noGrp="1"/>
          </p:cNvSpPr>
          <p:nvPr>
            <p:ph type="body" sz="quarter" idx="10"/>
          </p:nvPr>
        </p:nvSpPr>
        <p:spPr>
          <a:xfrm>
            <a:off x="727655" y="3444762"/>
            <a:ext cx="4439073" cy="931069"/>
          </a:xfrm>
          <a:prstGeom prst="rect">
            <a:avLst/>
          </a:prstGeom>
        </p:spPr>
        <p:txBody>
          <a:bodyPr vert="horz"/>
          <a:lstStyle>
            <a:lvl1pPr>
              <a:spcBef>
                <a:spcPts val="0"/>
              </a:spcBef>
              <a:spcAft>
                <a:spcPts val="400"/>
              </a:spcAft>
              <a:defRPr/>
            </a:lvl1pPr>
          </a:lstStyle>
          <a:p>
            <a:pPr lvl="0"/>
            <a:r>
              <a:rPr lang="en-US"/>
              <a:t>Click to edit Master text styles</a:t>
            </a:r>
          </a:p>
        </p:txBody>
      </p:sp>
    </p:spTree>
    <p:extLst>
      <p:ext uri="{BB962C8B-B14F-4D97-AF65-F5344CB8AC3E}">
        <p14:creationId xmlns:p14="http://schemas.microsoft.com/office/powerpoint/2010/main" val="213352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femal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727655" y="2027015"/>
            <a:ext cx="5833801" cy="11257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7" name="Text Placeholder 2"/>
          <p:cNvSpPr>
            <a:spLocks noGrp="1"/>
          </p:cNvSpPr>
          <p:nvPr>
            <p:ph type="body" sz="quarter" idx="10"/>
          </p:nvPr>
        </p:nvSpPr>
        <p:spPr>
          <a:xfrm>
            <a:off x="727655" y="3444762"/>
            <a:ext cx="4439073" cy="931069"/>
          </a:xfrm>
          <a:prstGeom prst="rect">
            <a:avLst/>
          </a:prstGeom>
        </p:spPr>
        <p:txBody>
          <a:bodyPr vert="horz"/>
          <a:lstStyle>
            <a:lvl1pPr>
              <a:spcBef>
                <a:spcPts val="0"/>
              </a:spcBef>
              <a:spcAft>
                <a:spcPts val="400"/>
              </a:spcAft>
              <a:defRPr/>
            </a:lvl1pPr>
          </a:lstStyle>
          <a:p>
            <a:pPr lvl="0"/>
            <a:r>
              <a:rPr lang="en-US"/>
              <a:t>Click to edit Master text styles</a:t>
            </a:r>
          </a:p>
        </p:txBody>
      </p:sp>
    </p:spTree>
    <p:extLst>
      <p:ext uri="{BB962C8B-B14F-4D97-AF65-F5344CB8AC3E}">
        <p14:creationId xmlns:p14="http://schemas.microsoft.com/office/powerpoint/2010/main" val="30342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texture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27655" y="438254"/>
            <a:ext cx="5833801" cy="11257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sz="quarter" idx="10"/>
          </p:nvPr>
        </p:nvSpPr>
        <p:spPr>
          <a:xfrm>
            <a:off x="727655" y="1890329"/>
            <a:ext cx="4439073" cy="931069"/>
          </a:xfrm>
          <a:prstGeom prst="rect">
            <a:avLst/>
          </a:prstGeom>
        </p:spPr>
        <p:txBody>
          <a:bodyPr vert="horz"/>
          <a:lstStyle>
            <a:lvl1pPr>
              <a:spcBef>
                <a:spcPts val="0"/>
              </a:spcBef>
              <a:spcAft>
                <a:spcPts val="400"/>
              </a:spcAft>
              <a:defRPr/>
            </a:lvl1pPr>
          </a:lstStyle>
          <a:p>
            <a:pPr lvl="0"/>
            <a:r>
              <a:rPr lang="en-US"/>
              <a:t>Click to edit Master text styles</a:t>
            </a:r>
          </a:p>
        </p:txBody>
      </p:sp>
    </p:spTree>
    <p:extLst>
      <p:ext uri="{BB962C8B-B14F-4D97-AF65-F5344CB8AC3E}">
        <p14:creationId xmlns:p14="http://schemas.microsoft.com/office/powerpoint/2010/main" val="8021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texture2">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727655" y="438254"/>
            <a:ext cx="5833801" cy="11257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6" name="Text Placeholder 2"/>
          <p:cNvSpPr>
            <a:spLocks noGrp="1"/>
          </p:cNvSpPr>
          <p:nvPr>
            <p:ph type="body" sz="quarter" idx="10"/>
          </p:nvPr>
        </p:nvSpPr>
        <p:spPr>
          <a:xfrm>
            <a:off x="727655" y="1890329"/>
            <a:ext cx="4439073" cy="931069"/>
          </a:xfrm>
          <a:prstGeom prst="rect">
            <a:avLst/>
          </a:prstGeom>
        </p:spPr>
        <p:txBody>
          <a:bodyPr vert="horz"/>
          <a:lstStyle>
            <a:lvl1pPr>
              <a:spcBef>
                <a:spcPts val="0"/>
              </a:spcBef>
              <a:spcAft>
                <a:spcPts val="400"/>
              </a:spcAft>
              <a:defRPr/>
            </a:lvl1pPr>
          </a:lstStyle>
          <a:p>
            <a:pPr lvl="0"/>
            <a:r>
              <a:rPr lang="en-US"/>
              <a:t>Click to edit Master text styles</a:t>
            </a:r>
          </a:p>
        </p:txBody>
      </p:sp>
    </p:spTree>
    <p:extLst>
      <p:ext uri="{BB962C8B-B14F-4D97-AF65-F5344CB8AC3E}">
        <p14:creationId xmlns:p14="http://schemas.microsoft.com/office/powerpoint/2010/main" val="3859261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Slide-texture2">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727655" y="438254"/>
            <a:ext cx="5833801" cy="11257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6" name="Text Placeholder 2"/>
          <p:cNvSpPr>
            <a:spLocks noGrp="1"/>
          </p:cNvSpPr>
          <p:nvPr>
            <p:ph type="body" sz="quarter" idx="10"/>
          </p:nvPr>
        </p:nvSpPr>
        <p:spPr>
          <a:xfrm>
            <a:off x="727655" y="1890329"/>
            <a:ext cx="4439073" cy="931069"/>
          </a:xfrm>
          <a:prstGeom prst="rect">
            <a:avLst/>
          </a:prstGeom>
        </p:spPr>
        <p:txBody>
          <a:bodyPr vert="horz"/>
          <a:lstStyle>
            <a:lvl1pPr>
              <a:spcBef>
                <a:spcPts val="0"/>
              </a:spcBef>
              <a:spcAft>
                <a:spcPts val="400"/>
              </a:spcAft>
              <a:defRPr/>
            </a:lvl1pPr>
          </a:lstStyle>
          <a:p>
            <a:pPr lvl="0"/>
            <a:r>
              <a:rPr lang="en-US"/>
              <a:t>Click to edit Master text styles</a:t>
            </a:r>
          </a:p>
        </p:txBody>
      </p:sp>
    </p:spTree>
    <p:extLst>
      <p:ext uri="{BB962C8B-B14F-4D97-AF65-F5344CB8AC3E}">
        <p14:creationId xmlns:p14="http://schemas.microsoft.com/office/powerpoint/2010/main" val="773459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tro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9397"/>
            <a:ext cx="8229600" cy="3765818"/>
          </a:xfrm>
          <a:prstGeom prst="rect">
            <a:avLst/>
          </a:prstGeom>
        </p:spPr>
        <p:txBody>
          <a:bodyPr vert="horz"/>
          <a:lstStyle>
            <a:lvl1pPr>
              <a:lnSpc>
                <a:spcPts val="3800"/>
              </a:lnSpc>
              <a:spcBef>
                <a:spcPts val="2200"/>
              </a:spcBef>
              <a:spcAft>
                <a:spcPts val="2200"/>
              </a:spcAft>
              <a:defRPr sz="3000" b="1" i="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584023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9397"/>
            <a:ext cx="8229600" cy="733831"/>
          </a:xfrm>
          <a:prstGeom prst="rect">
            <a:avLst/>
          </a:prstGeom>
        </p:spPr>
        <p:txBody>
          <a:bodyPr vert="horz"/>
          <a:lstStyle>
            <a:lvl1pPr>
              <a:lnSpc>
                <a:spcPts val="2400"/>
              </a:lnSpc>
              <a:spcBef>
                <a:spcPts val="1000"/>
              </a:spcBef>
              <a:spcAft>
                <a:spcPts val="1000"/>
              </a:spcAft>
              <a:defRPr sz="1800" b="1" i="0">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457200" y="1228564"/>
            <a:ext cx="8229600" cy="2993039"/>
          </a:xfrm>
          <a:prstGeom prst="rect">
            <a:avLst/>
          </a:prstGeom>
        </p:spPr>
        <p:txBody>
          <a:bodyPr vert="horz"/>
          <a:lstStyle>
            <a:lvl1pPr>
              <a:lnSpc>
                <a:spcPts val="1900"/>
              </a:lnSpc>
              <a:spcBef>
                <a:spcPts val="600"/>
              </a:spcBef>
              <a:spcAft>
                <a:spcPts val="600"/>
              </a:spcAft>
              <a:defRPr sz="1400">
                <a:solidFill>
                  <a:schemeClr val="tx2"/>
                </a:solidFill>
              </a:defRPr>
            </a:lvl1pPr>
            <a:lvl2pPr marL="182563" indent="-182563">
              <a:lnSpc>
                <a:spcPts val="1700"/>
              </a:lnSpc>
              <a:spcBef>
                <a:spcPts val="400"/>
              </a:spcBef>
              <a:spcAft>
                <a:spcPts val="400"/>
              </a:spcAft>
              <a:buFont typeface="Arial"/>
              <a:buChar char="•"/>
              <a:defRPr sz="1200">
                <a:solidFill>
                  <a:schemeClr val="tx2"/>
                </a:solidFill>
              </a:defRPr>
            </a:lvl2pPr>
            <a:lvl3pPr>
              <a:spcBef>
                <a:spcPts val="400"/>
              </a:spcBef>
              <a:spcAft>
                <a:spcPts val="400"/>
              </a:spcAft>
              <a:defRPr sz="1200">
                <a:solidFill>
                  <a:schemeClr val="tx2"/>
                </a:solidFill>
              </a:defRPr>
            </a:lvl3pPr>
            <a:lvl4pPr>
              <a:spcBef>
                <a:spcPts val="400"/>
              </a:spcBef>
              <a:spcAft>
                <a:spcPts val="400"/>
              </a:spcAft>
              <a:defRPr sz="1200">
                <a:solidFill>
                  <a:schemeClr val="tx2"/>
                </a:solidFill>
              </a:defRPr>
            </a:lvl4pPr>
            <a:lvl5pPr>
              <a:spcBef>
                <a:spcPts val="400"/>
              </a:spcBef>
              <a:spcAft>
                <a:spcPts val="400"/>
              </a:spcAft>
              <a:defRPr sz="1200">
                <a:solidFill>
                  <a:schemeClr val="tx2"/>
                </a:solidFill>
              </a:defRPr>
            </a:lvl5pPr>
          </a:lstStyle>
          <a:p>
            <a:pPr lvl="0"/>
            <a:r>
              <a:rPr lang="en-US"/>
              <a:t>Click to edit Master text styles</a:t>
            </a:r>
          </a:p>
        </p:txBody>
      </p:sp>
    </p:spTree>
    <p:extLst>
      <p:ext uri="{BB962C8B-B14F-4D97-AF65-F5344CB8AC3E}">
        <p14:creationId xmlns:p14="http://schemas.microsoft.com/office/powerpoint/2010/main" val="1832665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4741864" y="321277"/>
            <a:ext cx="3978275" cy="3213071"/>
          </a:xfrm>
          <a:prstGeom prst="rect">
            <a:avLst/>
          </a:prstGeom>
        </p:spPr>
        <p:txBody>
          <a:bodyPr vert="horz"/>
          <a:lstStyle/>
          <a:p>
            <a:r>
              <a:rPr lang="en-US"/>
              <a:t>Click icon to add picture</a:t>
            </a:r>
          </a:p>
        </p:txBody>
      </p:sp>
      <p:sp>
        <p:nvSpPr>
          <p:cNvPr id="6" name="Text Placeholder 3"/>
          <p:cNvSpPr>
            <a:spLocks noGrp="1"/>
          </p:cNvSpPr>
          <p:nvPr>
            <p:ph type="body" sz="quarter" idx="12" hasCustomPrompt="1"/>
          </p:nvPr>
        </p:nvSpPr>
        <p:spPr>
          <a:xfrm>
            <a:off x="4741863" y="3704540"/>
            <a:ext cx="3978275" cy="503354"/>
          </a:xfrm>
          <a:prstGeom prst="rect">
            <a:avLst/>
          </a:prstGeom>
        </p:spPr>
        <p:txBody>
          <a:bodyPr vert="horz"/>
          <a:lstStyle>
            <a:lvl1pPr>
              <a:lnSpc>
                <a:spcPts val="1400"/>
              </a:lnSpc>
              <a:spcBef>
                <a:spcPts val="600"/>
              </a:spcBef>
              <a:spcAft>
                <a:spcPts val="600"/>
              </a:spcAft>
              <a:defRPr sz="1000">
                <a:solidFill>
                  <a:schemeClr val="tx2"/>
                </a:solidFill>
              </a:defRPr>
            </a:lvl1pPr>
            <a:lvl2pPr marL="182563" indent="-182563">
              <a:lnSpc>
                <a:spcPts val="1700"/>
              </a:lnSpc>
              <a:spcBef>
                <a:spcPts val="400"/>
              </a:spcBef>
              <a:spcAft>
                <a:spcPts val="400"/>
              </a:spcAft>
              <a:buFont typeface="Arial"/>
              <a:buChar char="•"/>
              <a:defRPr sz="1200">
                <a:solidFill>
                  <a:schemeClr val="tx2"/>
                </a:solidFill>
              </a:defRPr>
            </a:lvl2pPr>
            <a:lvl3pPr>
              <a:spcBef>
                <a:spcPts val="400"/>
              </a:spcBef>
              <a:spcAft>
                <a:spcPts val="400"/>
              </a:spcAft>
              <a:defRPr sz="1200">
                <a:solidFill>
                  <a:schemeClr val="tx2"/>
                </a:solidFill>
              </a:defRPr>
            </a:lvl3pPr>
            <a:lvl4pPr>
              <a:spcBef>
                <a:spcPts val="400"/>
              </a:spcBef>
              <a:spcAft>
                <a:spcPts val="400"/>
              </a:spcAft>
              <a:defRPr sz="1200">
                <a:solidFill>
                  <a:schemeClr val="tx2"/>
                </a:solidFill>
              </a:defRPr>
            </a:lvl4pPr>
            <a:lvl5pPr>
              <a:spcBef>
                <a:spcPts val="400"/>
              </a:spcBef>
              <a:spcAft>
                <a:spcPts val="400"/>
              </a:spcAft>
              <a:defRPr sz="1200">
                <a:solidFill>
                  <a:schemeClr val="tx2"/>
                </a:solidFill>
              </a:defRPr>
            </a:lvl5pPr>
          </a:lstStyle>
          <a:p>
            <a:pPr lvl="0"/>
            <a:r>
              <a:rPr lang="en-AU" dirty="0"/>
              <a:t>Click to add caption</a:t>
            </a:r>
          </a:p>
        </p:txBody>
      </p:sp>
      <p:sp>
        <p:nvSpPr>
          <p:cNvPr id="8" name="Title 1"/>
          <p:cNvSpPr>
            <a:spLocks noGrp="1"/>
          </p:cNvSpPr>
          <p:nvPr>
            <p:ph type="title"/>
          </p:nvPr>
        </p:nvSpPr>
        <p:spPr>
          <a:xfrm>
            <a:off x="457201" y="329397"/>
            <a:ext cx="4001911" cy="733831"/>
          </a:xfrm>
          <a:prstGeom prst="rect">
            <a:avLst/>
          </a:prstGeom>
        </p:spPr>
        <p:txBody>
          <a:bodyPr vert="horz"/>
          <a:lstStyle>
            <a:lvl1pPr>
              <a:lnSpc>
                <a:spcPts val="2400"/>
              </a:lnSpc>
              <a:spcBef>
                <a:spcPts val="1000"/>
              </a:spcBef>
              <a:spcAft>
                <a:spcPts val="1000"/>
              </a:spcAft>
              <a:defRPr sz="1800" b="1" i="0">
                <a:solidFill>
                  <a:schemeClr val="bg1"/>
                </a:solidFill>
              </a:defRPr>
            </a:lvl1pPr>
          </a:lstStyle>
          <a:p>
            <a:r>
              <a:rPr lang="en-US"/>
              <a:t>Click to edit Master title style</a:t>
            </a:r>
            <a:endParaRPr lang="en-US" dirty="0"/>
          </a:p>
        </p:txBody>
      </p:sp>
      <p:sp>
        <p:nvSpPr>
          <p:cNvPr id="7" name="Text Placeholder 3"/>
          <p:cNvSpPr>
            <a:spLocks noGrp="1"/>
          </p:cNvSpPr>
          <p:nvPr>
            <p:ph type="body" sz="quarter" idx="13"/>
          </p:nvPr>
        </p:nvSpPr>
        <p:spPr>
          <a:xfrm>
            <a:off x="457201" y="1228564"/>
            <a:ext cx="4001911" cy="2993039"/>
          </a:xfrm>
          <a:prstGeom prst="rect">
            <a:avLst/>
          </a:prstGeom>
        </p:spPr>
        <p:txBody>
          <a:bodyPr vert="horz"/>
          <a:lstStyle>
            <a:lvl1pPr>
              <a:lnSpc>
                <a:spcPts val="1900"/>
              </a:lnSpc>
              <a:spcBef>
                <a:spcPts val="600"/>
              </a:spcBef>
              <a:spcAft>
                <a:spcPts val="600"/>
              </a:spcAft>
              <a:defRPr sz="1400">
                <a:solidFill>
                  <a:schemeClr val="tx2"/>
                </a:solidFill>
              </a:defRPr>
            </a:lvl1pPr>
            <a:lvl2pPr marL="182563" indent="-182563">
              <a:lnSpc>
                <a:spcPts val="1700"/>
              </a:lnSpc>
              <a:spcBef>
                <a:spcPts val="400"/>
              </a:spcBef>
              <a:spcAft>
                <a:spcPts val="400"/>
              </a:spcAft>
              <a:buFont typeface="Arial"/>
              <a:buChar char="•"/>
              <a:defRPr sz="1200">
                <a:solidFill>
                  <a:schemeClr val="tx2"/>
                </a:solidFill>
              </a:defRPr>
            </a:lvl2pPr>
            <a:lvl3pPr>
              <a:spcBef>
                <a:spcPts val="400"/>
              </a:spcBef>
              <a:spcAft>
                <a:spcPts val="400"/>
              </a:spcAft>
              <a:defRPr sz="1200">
                <a:solidFill>
                  <a:schemeClr val="tx2"/>
                </a:solidFill>
              </a:defRPr>
            </a:lvl3pPr>
            <a:lvl4pPr>
              <a:spcBef>
                <a:spcPts val="400"/>
              </a:spcBef>
              <a:spcAft>
                <a:spcPts val="400"/>
              </a:spcAft>
              <a:defRPr sz="1200">
                <a:solidFill>
                  <a:schemeClr val="tx2"/>
                </a:solidFill>
              </a:defRPr>
            </a:lvl4pPr>
            <a:lvl5pPr>
              <a:spcBef>
                <a:spcPts val="400"/>
              </a:spcBef>
              <a:spcAft>
                <a:spcPts val="400"/>
              </a:spcAft>
              <a:defRPr sz="1200">
                <a:solidFill>
                  <a:schemeClr val="tx2"/>
                </a:solidFill>
              </a:defRPr>
            </a:lvl5pPr>
          </a:lstStyle>
          <a:p>
            <a:pPr lvl="0"/>
            <a:r>
              <a:rPr lang="en-US"/>
              <a:t>Click to edit Master text styles</a:t>
            </a:r>
          </a:p>
        </p:txBody>
      </p:sp>
    </p:spTree>
    <p:extLst>
      <p:ext uri="{BB962C8B-B14F-4D97-AF65-F5344CB8AC3E}">
        <p14:creationId xmlns:p14="http://schemas.microsoft.com/office/powerpoint/2010/main" val="3285594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37312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32" r:id="rId3"/>
    <p:sldLayoutId id="2147483724" r:id="rId4"/>
    <p:sldLayoutId id="2147483725" r:id="rId5"/>
    <p:sldLayoutId id="2147483731" r:id="rId6"/>
    <p:sldLayoutId id="2147483726" r:id="rId7"/>
    <p:sldLayoutId id="2147483727" r:id="rId8"/>
    <p:sldLayoutId id="2147483728" r:id="rId9"/>
    <p:sldLayoutId id="2147483729" r:id="rId10"/>
    <p:sldLayoutId id="2147483730" r:id="rId11"/>
  </p:sldLayoutIdLst>
  <p:txStyles>
    <p:titleStyle>
      <a:lvl1pPr algn="l" defTabSz="457200" rtl="0" eaLnBrk="1" latinLnBrk="0" hangingPunct="1">
        <a:spcBef>
          <a:spcPts val="200"/>
        </a:spcBef>
        <a:buNone/>
        <a:defRPr sz="4000" kern="1200">
          <a:solidFill>
            <a:schemeClr val="tx1"/>
          </a:solidFill>
          <a:latin typeface="+mj-lt"/>
          <a:ea typeface="+mj-ea"/>
          <a:cs typeface="+mj-cs"/>
        </a:defRPr>
      </a:lvl1pPr>
    </p:titleStyle>
    <p:bodyStyle>
      <a:lvl1pPr marL="0" indent="0" algn="l" defTabSz="457200" rtl="0" eaLnBrk="1" latinLnBrk="0" hangingPunct="1">
        <a:spcBef>
          <a:spcPts val="400"/>
        </a:spcBef>
        <a:buFontTx/>
        <a:buNone/>
        <a:defRPr sz="1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stockholmresilience.org/21/research/research-news/1-15-2015-planetary-boundaries-2.0---new-and-improved.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naturaledgeproject.net/ESSPCLP-Principles_and_Practices_in_SD-Lecture9.aspx"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mailto:Peter.stasinopoulos@rmit.edu.au"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asknature.org/"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hyperlink" Target="https://asknature.org/"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knowledge.autodesk.com/support/inventor-products/getting-started/caas/simplecontent/content/lightweighting.html.html?st=Reinforcing%20strategies" TargetMode="External"/><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www.sydneywater.com.au/Publications/FactSheets/WaterTreatmentOptions.pdf"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asknature.org/idea/i2-modular-carpet/#.XI36wdozZYE"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knowledge.autodesk.com/support/inventor-products/getting-started/caas/simplecontent/content/whole-systems-and-lifecycle-thinking-part-1.html.html"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30.jpeg"/><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hyperlink" Target="https://knowledge.autodesk.com/support/inventor-products/getting-started/caas/simplecontent/content/whole-systems-and-lifecycle-thinking-part-1.html.html"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hyperlink" Target="https://knowledge.autodesk.com/support/inventor-products/getting-started/caas/simplecontent/content/whole-systems-and-lifecycle-thinking-part-1.html.html" TargetMode="External"/><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hyperlink" Target="https://knowledge.autodesk.com/support/inventor-products/getting-started/caas/simplecontent/content/whole-systems-and-lifecycle-thinking-part-1.html.html"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hyperlink" Target="https://knowledge.autodesk.com/support/inventor-products/getting-started/caas/simplecontent/content/whole-systems-and-lifecycle-thinking-part-1.html.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hyperlink" Target="https://knowledge.autodesk.com/support/inventor-products/getting-started/caas/simplecontent/content/whole-systems-and-lifecycle-thinking-part-1.html.ht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hyperlink" Target="https://uclexcites.files.wordpress.com/2012/09/solo-taxonomy.jpg" TargetMode="External"/><Relationship Id="rId2" Type="http://schemas.openxmlformats.org/officeDocument/2006/relationships/hyperlink" Target="https://www.youtube.com/watch?v=uDXXV-mCLPg" TargetMode="Externa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Weeks 3 &amp; 4: Engineering design for sustainability</a:t>
            </a:r>
          </a:p>
          <a:p>
            <a:r>
              <a:rPr lang="en-AU"/>
              <a:t>Phase 2: Conceptual </a:t>
            </a:r>
            <a:r>
              <a:rPr lang="en-AU" dirty="0"/>
              <a:t>design</a:t>
            </a:r>
          </a:p>
        </p:txBody>
      </p:sp>
      <p:sp>
        <p:nvSpPr>
          <p:cNvPr id="7" name="Title 1">
            <a:extLst>
              <a:ext uri="{FF2B5EF4-FFF2-40B4-BE49-F238E27FC236}">
                <a16:creationId xmlns:a16="http://schemas.microsoft.com/office/drawing/2014/main" id="{86180AF9-2C20-43C2-8B1B-401928B0AD9E}"/>
              </a:ext>
            </a:extLst>
          </p:cNvPr>
          <p:cNvSpPr>
            <a:spLocks noGrp="1"/>
          </p:cNvSpPr>
          <p:nvPr>
            <p:ph type="title"/>
          </p:nvPr>
        </p:nvSpPr>
        <p:spPr>
          <a:xfrm>
            <a:off x="727655" y="438254"/>
            <a:ext cx="7633681" cy="1125726"/>
          </a:xfrm>
        </p:spPr>
        <p:txBody>
          <a:bodyPr>
            <a:normAutofit fontScale="90000"/>
          </a:bodyPr>
          <a:lstStyle/>
          <a:p>
            <a:r>
              <a:rPr lang="en-AU" dirty="0"/>
              <a:t>OENG1118 Sustainable engineering practice and design</a:t>
            </a:r>
          </a:p>
        </p:txBody>
      </p:sp>
    </p:spTree>
    <p:extLst>
      <p:ext uri="{BB962C8B-B14F-4D97-AF65-F5344CB8AC3E}">
        <p14:creationId xmlns:p14="http://schemas.microsoft.com/office/powerpoint/2010/main" val="213887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Frugal innovation</a:t>
            </a:r>
          </a:p>
        </p:txBody>
      </p:sp>
      <p:sp>
        <p:nvSpPr>
          <p:cNvPr id="3" name="Text Placeholder 2"/>
          <p:cNvSpPr>
            <a:spLocks noGrp="1"/>
          </p:cNvSpPr>
          <p:nvPr>
            <p:ph type="body" sz="quarter" idx="10"/>
          </p:nvPr>
        </p:nvSpPr>
        <p:spPr/>
        <p:txBody>
          <a:bodyPr/>
          <a:lstStyle/>
          <a:p>
            <a:r>
              <a:rPr lang="en-AU" dirty="0"/>
              <a:t>Characteristics </a:t>
            </a:r>
            <a:r>
              <a:rPr lang="en-AU" sz="1000" dirty="0"/>
              <a:t>(</a:t>
            </a:r>
            <a:r>
              <a:rPr lang="en-AU" sz="1000" dirty="0" err="1"/>
              <a:t>Kuo</a:t>
            </a:r>
            <a:r>
              <a:rPr lang="en-AU" sz="1000" dirty="0"/>
              <a:t> 2014)</a:t>
            </a:r>
            <a:r>
              <a:rPr lang="en-AU" dirty="0"/>
              <a:t>:</a:t>
            </a:r>
          </a:p>
          <a:p>
            <a:pPr marL="285750" indent="-285750">
              <a:buFont typeface="Arial" pitchFamily="34" charset="0"/>
              <a:buChar char="•"/>
            </a:pPr>
            <a:r>
              <a:rPr lang="en-AU" dirty="0"/>
              <a:t>Focusing on the fundamental </a:t>
            </a:r>
            <a:r>
              <a:rPr lang="en-AU" b="1" dirty="0"/>
              <a:t>needs </a:t>
            </a:r>
            <a:r>
              <a:rPr lang="en-AU" dirty="0"/>
              <a:t>or the essence of needs </a:t>
            </a:r>
          </a:p>
          <a:p>
            <a:pPr marL="285750" indent="-285750">
              <a:buFont typeface="Arial" pitchFamily="34" charset="0"/>
              <a:buChar char="•"/>
            </a:pPr>
            <a:r>
              <a:rPr lang="en-AU" dirty="0"/>
              <a:t>Eliminating non-essential </a:t>
            </a:r>
            <a:r>
              <a:rPr lang="en-AU" b="1" dirty="0"/>
              <a:t>functions </a:t>
            </a:r>
            <a:r>
              <a:rPr lang="en-AU" dirty="0"/>
              <a:t>of products</a:t>
            </a:r>
          </a:p>
          <a:p>
            <a:pPr marL="285750" indent="-285750">
              <a:buFont typeface="Arial" pitchFamily="34" charset="0"/>
              <a:buChar char="•"/>
            </a:pPr>
            <a:r>
              <a:rPr lang="en-AU" dirty="0"/>
              <a:t>Trimming down the </a:t>
            </a:r>
            <a:r>
              <a:rPr lang="en-AU" b="1" dirty="0"/>
              <a:t>processes </a:t>
            </a:r>
            <a:r>
              <a:rPr lang="en-AU" dirty="0"/>
              <a:t>(e.g., service processes or manufacturing processes) </a:t>
            </a:r>
          </a:p>
          <a:p>
            <a:pPr marL="285750" indent="-285750">
              <a:buFont typeface="Arial" pitchFamily="34" charset="0"/>
              <a:buChar char="•"/>
            </a:pPr>
            <a:r>
              <a:rPr lang="en-AU" dirty="0"/>
              <a:t>No-</a:t>
            </a:r>
            <a:r>
              <a:rPr lang="en-AU" b="1" dirty="0"/>
              <a:t>frill</a:t>
            </a:r>
          </a:p>
          <a:p>
            <a:pPr marL="285750" indent="-285750">
              <a:buFont typeface="Arial" pitchFamily="34" charset="0"/>
              <a:buChar char="•"/>
            </a:pPr>
            <a:r>
              <a:rPr lang="en-AU" b="1" dirty="0"/>
              <a:t>Cost</a:t>
            </a:r>
            <a:r>
              <a:rPr lang="en-AU" dirty="0"/>
              <a:t>-cutting</a:t>
            </a:r>
          </a:p>
          <a:p>
            <a:pPr marL="285750" indent="-285750">
              <a:buFont typeface="Arial" pitchFamily="34" charset="0"/>
              <a:buChar char="•"/>
            </a:pPr>
            <a:r>
              <a:rPr lang="en-AU" b="1" dirty="0"/>
              <a:t>Tough</a:t>
            </a:r>
            <a:r>
              <a:rPr lang="en-AU" dirty="0"/>
              <a:t> (frugal products need to adapt to harsh environments in the emerging or developing world) </a:t>
            </a:r>
          </a:p>
          <a:p>
            <a:pPr marL="285750" indent="-285750">
              <a:buFont typeface="Arial" pitchFamily="34" charset="0"/>
              <a:buChar char="•"/>
            </a:pPr>
            <a:r>
              <a:rPr lang="en-AU" dirty="0"/>
              <a:t>Ease of </a:t>
            </a:r>
            <a:r>
              <a:rPr lang="en-AU" b="1" dirty="0"/>
              <a:t>use</a:t>
            </a:r>
          </a:p>
          <a:p>
            <a:pPr marL="285750" indent="-285750">
              <a:buFont typeface="Arial" pitchFamily="34" charset="0"/>
              <a:buChar char="•"/>
            </a:pPr>
            <a:r>
              <a:rPr lang="en-AU" dirty="0"/>
              <a:t>Sparing use of </a:t>
            </a:r>
            <a:r>
              <a:rPr lang="en-AU" b="1" dirty="0"/>
              <a:t>resources</a:t>
            </a:r>
          </a:p>
        </p:txBody>
      </p:sp>
    </p:spTree>
    <p:extLst>
      <p:ext uri="{BB962C8B-B14F-4D97-AF65-F5344CB8AC3E}">
        <p14:creationId xmlns:p14="http://schemas.microsoft.com/office/powerpoint/2010/main" val="2569804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Frugal innovation</a:t>
            </a:r>
          </a:p>
        </p:txBody>
      </p:sp>
      <p:sp>
        <p:nvSpPr>
          <p:cNvPr id="3" name="Text Placeholder 2"/>
          <p:cNvSpPr>
            <a:spLocks noGrp="1"/>
          </p:cNvSpPr>
          <p:nvPr>
            <p:ph type="body" sz="quarter" idx="10"/>
          </p:nvPr>
        </p:nvSpPr>
        <p:spPr/>
        <p:txBody>
          <a:bodyPr/>
          <a:lstStyle/>
          <a:p>
            <a:pPr>
              <a:spcBef>
                <a:spcPts val="400"/>
              </a:spcBef>
              <a:spcAft>
                <a:spcPts val="400"/>
              </a:spcAft>
            </a:pPr>
            <a:r>
              <a:rPr lang="en-AU" dirty="0"/>
              <a:t>Rules of thumb </a:t>
            </a:r>
            <a:r>
              <a:rPr lang="en-AU" sz="1000" dirty="0"/>
              <a:t>(</a:t>
            </a:r>
            <a:r>
              <a:rPr lang="en-AU" sz="1000" dirty="0" err="1"/>
              <a:t>Leadbeater</a:t>
            </a:r>
            <a:r>
              <a:rPr lang="en-AU" sz="1000" dirty="0"/>
              <a:t> 2014)</a:t>
            </a:r>
            <a:r>
              <a:rPr lang="en-AU" dirty="0"/>
              <a:t>:</a:t>
            </a:r>
          </a:p>
          <a:p>
            <a:pPr marL="285750" indent="-285750">
              <a:spcBef>
                <a:spcPts val="400"/>
              </a:spcBef>
              <a:spcAft>
                <a:spcPts val="400"/>
              </a:spcAft>
              <a:buFont typeface="Arial" pitchFamily="34" charset="0"/>
              <a:buChar char="•"/>
            </a:pPr>
            <a:r>
              <a:rPr lang="en-AU" dirty="0"/>
              <a:t>Ask for what is impossible</a:t>
            </a:r>
          </a:p>
          <a:p>
            <a:pPr marL="285750" indent="-285750">
              <a:spcBef>
                <a:spcPts val="400"/>
              </a:spcBef>
              <a:spcAft>
                <a:spcPts val="400"/>
              </a:spcAft>
              <a:buFont typeface="Arial" pitchFamily="34" charset="0"/>
              <a:buChar char="•"/>
            </a:pPr>
            <a:r>
              <a:rPr lang="en-AU" dirty="0"/>
              <a:t>Thrive on Crisis, Work in Margins</a:t>
            </a:r>
          </a:p>
          <a:p>
            <a:pPr marL="285750" indent="-285750">
              <a:spcBef>
                <a:spcPts val="400"/>
              </a:spcBef>
              <a:spcAft>
                <a:spcPts val="400"/>
              </a:spcAft>
              <a:buFont typeface="Arial" pitchFamily="34" charset="0"/>
              <a:buChar char="•"/>
            </a:pPr>
            <a:r>
              <a:rPr lang="en-AU" dirty="0"/>
              <a:t>Welcome constraints</a:t>
            </a:r>
          </a:p>
          <a:p>
            <a:pPr marL="285750" indent="-285750">
              <a:spcBef>
                <a:spcPts val="400"/>
              </a:spcBef>
              <a:spcAft>
                <a:spcPts val="400"/>
              </a:spcAft>
              <a:buFont typeface="Arial" pitchFamily="34" charset="0"/>
              <a:buChar char="•"/>
            </a:pPr>
            <a:r>
              <a:rPr lang="en-AU" b="1" dirty="0"/>
              <a:t>Learn to be Lean</a:t>
            </a:r>
          </a:p>
          <a:p>
            <a:pPr marL="285750" indent="-285750">
              <a:spcBef>
                <a:spcPts val="400"/>
              </a:spcBef>
              <a:spcAft>
                <a:spcPts val="400"/>
              </a:spcAft>
              <a:buFont typeface="Arial" pitchFamily="34" charset="0"/>
              <a:buChar char="•"/>
            </a:pPr>
            <a:r>
              <a:rPr lang="en-AU" b="1" dirty="0"/>
              <a:t>Simplify</a:t>
            </a:r>
          </a:p>
          <a:p>
            <a:pPr marL="285750" indent="-285750">
              <a:spcBef>
                <a:spcPts val="400"/>
              </a:spcBef>
              <a:spcAft>
                <a:spcPts val="400"/>
              </a:spcAft>
              <a:buFont typeface="Arial" pitchFamily="34" charset="0"/>
              <a:buChar char="•"/>
            </a:pPr>
            <a:r>
              <a:rPr lang="en-AU" b="1" dirty="0"/>
              <a:t>To Create Value, Share it</a:t>
            </a:r>
          </a:p>
          <a:p>
            <a:pPr marL="285750" indent="-285750">
              <a:spcBef>
                <a:spcPts val="400"/>
              </a:spcBef>
              <a:spcAft>
                <a:spcPts val="400"/>
              </a:spcAft>
              <a:buFont typeface="Arial" pitchFamily="34" charset="0"/>
              <a:buChar char="•"/>
            </a:pPr>
            <a:r>
              <a:rPr lang="en-AU" b="1" dirty="0"/>
              <a:t>Waste is Fuel</a:t>
            </a:r>
          </a:p>
          <a:p>
            <a:pPr marL="285750" indent="-285750">
              <a:spcBef>
                <a:spcPts val="400"/>
              </a:spcBef>
              <a:spcAft>
                <a:spcPts val="400"/>
              </a:spcAft>
              <a:buFont typeface="Arial" pitchFamily="34" charset="0"/>
              <a:buChar char="•"/>
            </a:pPr>
            <a:r>
              <a:rPr lang="en-AU" dirty="0"/>
              <a:t>Blend, Do Not Invent</a:t>
            </a:r>
          </a:p>
          <a:p>
            <a:pPr marL="285750" indent="-285750">
              <a:spcBef>
                <a:spcPts val="400"/>
              </a:spcBef>
              <a:spcAft>
                <a:spcPts val="400"/>
              </a:spcAft>
              <a:buFont typeface="Arial" pitchFamily="34" charset="0"/>
              <a:buChar char="•"/>
            </a:pPr>
            <a:r>
              <a:rPr lang="en-AU" dirty="0"/>
              <a:t>Think Like a Movement</a:t>
            </a:r>
          </a:p>
          <a:p>
            <a:pPr marL="285750" indent="-285750">
              <a:spcBef>
                <a:spcPts val="400"/>
              </a:spcBef>
              <a:spcAft>
                <a:spcPts val="400"/>
              </a:spcAft>
              <a:buFont typeface="Arial" pitchFamily="34" charset="0"/>
              <a:buChar char="•"/>
            </a:pPr>
            <a:r>
              <a:rPr lang="en-AU" dirty="0"/>
              <a:t>Innovate New Business Models</a:t>
            </a:r>
          </a:p>
        </p:txBody>
      </p:sp>
    </p:spTree>
    <p:extLst>
      <p:ext uri="{BB962C8B-B14F-4D97-AF65-F5344CB8AC3E}">
        <p14:creationId xmlns:p14="http://schemas.microsoft.com/office/powerpoint/2010/main" val="326546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Frugal innovation</a:t>
            </a:r>
          </a:p>
        </p:txBody>
      </p:sp>
      <p:sp>
        <p:nvSpPr>
          <p:cNvPr id="3" name="Text Placeholder 2"/>
          <p:cNvSpPr>
            <a:spLocks noGrp="1"/>
          </p:cNvSpPr>
          <p:nvPr>
            <p:ph type="body" sz="quarter" idx="10"/>
          </p:nvPr>
        </p:nvSpPr>
        <p:spPr/>
        <p:txBody>
          <a:bodyPr/>
          <a:lstStyle/>
          <a:p>
            <a:r>
              <a:rPr lang="en-AU" dirty="0"/>
              <a:t>56 </a:t>
            </a:r>
            <a:r>
              <a:rPr lang="en-AU" b="1" dirty="0"/>
              <a:t>solution patterns </a:t>
            </a:r>
            <a:r>
              <a:rPr lang="en-AU" dirty="0"/>
              <a:t>deduced from 29 frugal innovations</a:t>
            </a:r>
          </a:p>
          <a:p>
            <a:r>
              <a:rPr lang="en-AU" dirty="0"/>
              <a:t>Most popular solution patterns:</a:t>
            </a:r>
          </a:p>
          <a:p>
            <a:pPr marL="285750" indent="-285750">
              <a:buFont typeface="Arial" pitchFamily="34" charset="0"/>
              <a:buChar char="•"/>
            </a:pPr>
            <a:r>
              <a:rPr lang="en-AU" dirty="0"/>
              <a:t>Training of local talents (21%)</a:t>
            </a:r>
          </a:p>
          <a:p>
            <a:pPr marL="285750" indent="-285750">
              <a:buFont typeface="Arial" pitchFamily="34" charset="0"/>
              <a:buChar char="•"/>
            </a:pPr>
            <a:r>
              <a:rPr lang="en-AU" dirty="0"/>
              <a:t>Use of natural resources (21%)</a:t>
            </a:r>
          </a:p>
          <a:p>
            <a:pPr marL="285750" indent="-285750">
              <a:buFont typeface="Arial" pitchFamily="34" charset="0"/>
              <a:buChar char="•"/>
            </a:pPr>
            <a:r>
              <a:rPr lang="en-AU" dirty="0"/>
              <a:t>Cooperation with the government (17%)</a:t>
            </a:r>
          </a:p>
          <a:p>
            <a:endParaRPr lang="en-AU" dirty="0"/>
          </a:p>
          <a:p>
            <a:endParaRPr lang="en-AU" dirty="0"/>
          </a:p>
          <a:p>
            <a:endParaRPr lang="en-AU" dirty="0"/>
          </a:p>
          <a:p>
            <a:r>
              <a:rPr lang="en-AU" sz="1000" dirty="0"/>
              <a:t>(</a:t>
            </a:r>
            <a:r>
              <a:rPr lang="en-AU" sz="1000" dirty="0" err="1"/>
              <a:t>Lehner</a:t>
            </a:r>
            <a:r>
              <a:rPr lang="en-AU" sz="1000" dirty="0"/>
              <a:t> &amp; </a:t>
            </a:r>
            <a:r>
              <a:rPr lang="en-AU" sz="1000" dirty="0" err="1"/>
              <a:t>Gausemeier</a:t>
            </a:r>
            <a:r>
              <a:rPr lang="en-AU" sz="1000" dirty="0"/>
              <a:t> 2016)</a:t>
            </a:r>
          </a:p>
        </p:txBody>
      </p:sp>
    </p:spTree>
    <p:extLst>
      <p:ext uri="{BB962C8B-B14F-4D97-AF65-F5344CB8AC3E}">
        <p14:creationId xmlns:p14="http://schemas.microsoft.com/office/powerpoint/2010/main" val="2943672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5BE7-7C1E-4724-A475-294905804F2A}"/>
              </a:ext>
            </a:extLst>
          </p:cNvPr>
          <p:cNvSpPr>
            <a:spLocks noGrp="1"/>
          </p:cNvSpPr>
          <p:nvPr>
            <p:ph type="title"/>
          </p:nvPr>
        </p:nvSpPr>
        <p:spPr/>
        <p:txBody>
          <a:bodyPr/>
          <a:lstStyle/>
          <a:p>
            <a:r>
              <a:rPr lang="en-AU" dirty="0"/>
              <a:t>Frugal innovation</a:t>
            </a:r>
          </a:p>
        </p:txBody>
      </p:sp>
      <p:sp>
        <p:nvSpPr>
          <p:cNvPr id="3" name="Text Placeholder 2">
            <a:extLst>
              <a:ext uri="{FF2B5EF4-FFF2-40B4-BE49-F238E27FC236}">
                <a16:creationId xmlns:a16="http://schemas.microsoft.com/office/drawing/2014/main" id="{1A05DC6A-68BA-4885-8FE3-E8026E275854}"/>
              </a:ext>
            </a:extLst>
          </p:cNvPr>
          <p:cNvSpPr>
            <a:spLocks noGrp="1"/>
          </p:cNvSpPr>
          <p:nvPr>
            <p:ph type="body" sz="quarter" idx="10"/>
          </p:nvPr>
        </p:nvSpPr>
        <p:spPr/>
        <p:txBody>
          <a:bodyPr/>
          <a:lstStyle/>
          <a:p>
            <a:r>
              <a:rPr lang="en-AU" dirty="0"/>
              <a:t>Skill: Incorporate </a:t>
            </a:r>
            <a:r>
              <a:rPr lang="en-AU" b="1" dirty="0"/>
              <a:t>frugal </a:t>
            </a:r>
            <a:r>
              <a:rPr lang="en-AU" dirty="0"/>
              <a:t>subsystems and processes</a:t>
            </a:r>
          </a:p>
          <a:p>
            <a:r>
              <a:rPr lang="en-AU" dirty="0">
                <a:solidFill>
                  <a:schemeClr val="bg1"/>
                </a:solidFill>
              </a:rPr>
              <a:t>Activity</a:t>
            </a:r>
          </a:p>
          <a:p>
            <a:pPr marL="342900" indent="-342900">
              <a:buFont typeface="+mj-lt"/>
              <a:buAutoNum type="arabicPeriod"/>
            </a:pPr>
            <a:r>
              <a:rPr lang="en-AU" dirty="0"/>
              <a:t>Distinguish between the essential requirements and the non-essential requirements of your system</a:t>
            </a:r>
          </a:p>
          <a:p>
            <a:pPr marL="285750" indent="-285750">
              <a:buFont typeface="Arial" pitchFamily="34" charset="0"/>
              <a:buChar char="•"/>
            </a:pPr>
            <a:r>
              <a:rPr lang="en-AU" dirty="0"/>
              <a:t>Example – passenger vehicle:</a:t>
            </a:r>
          </a:p>
          <a:p>
            <a:pPr marL="468313" lvl="1" indent="-285750">
              <a:buFont typeface="Arial" pitchFamily="34" charset="0"/>
              <a:buChar char="•"/>
            </a:pPr>
            <a:r>
              <a:rPr lang="en-AU" sz="1400" dirty="0"/>
              <a:t>Essential: protect passengers from wind</a:t>
            </a:r>
          </a:p>
          <a:p>
            <a:pPr marL="468313" lvl="1" indent="-285750">
              <a:buFont typeface="Arial" pitchFamily="34" charset="0"/>
              <a:buChar char="•"/>
            </a:pPr>
            <a:r>
              <a:rPr lang="en-AU" sz="1400" dirty="0"/>
              <a:t>Non-essential: protect passengers from noise</a:t>
            </a:r>
          </a:p>
          <a:p>
            <a:endParaRPr lang="en-AU" dirty="0"/>
          </a:p>
          <a:p>
            <a:pPr marL="342900" indent="-342900">
              <a:buFont typeface="+mj-lt"/>
              <a:buAutoNum type="arabicPeriod" startAt="2"/>
            </a:pPr>
            <a:r>
              <a:rPr lang="en-AU" dirty="0"/>
              <a:t>Identify frugal options that are relevant to your system</a:t>
            </a:r>
          </a:p>
          <a:p>
            <a:endParaRPr lang="en-AU" dirty="0"/>
          </a:p>
        </p:txBody>
      </p:sp>
    </p:spTree>
    <p:extLst>
      <p:ext uri="{BB962C8B-B14F-4D97-AF65-F5344CB8AC3E}">
        <p14:creationId xmlns:p14="http://schemas.microsoft.com/office/powerpoint/2010/main" val="4080074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Text Placeholder 2"/>
          <p:cNvSpPr>
            <a:spLocks noGrp="1"/>
          </p:cNvSpPr>
          <p:nvPr>
            <p:ph type="body" sz="quarter" idx="10"/>
          </p:nvPr>
        </p:nvSpPr>
        <p:spPr/>
        <p:txBody>
          <a:bodyPr/>
          <a:lstStyle/>
          <a:p>
            <a:endParaRPr lang="en-AU" dirty="0"/>
          </a:p>
          <a:p>
            <a:endParaRPr lang="en-AU" dirty="0"/>
          </a:p>
          <a:p>
            <a:pPr algn="ctr"/>
            <a:r>
              <a:rPr lang="en-AU" sz="1800" b="1" dirty="0" err="1">
                <a:solidFill>
                  <a:schemeClr val="bg1"/>
                </a:solidFill>
              </a:rPr>
              <a:t>Biomimicry</a:t>
            </a:r>
            <a:endParaRPr lang="en-AU" sz="1800" b="1" dirty="0">
              <a:solidFill>
                <a:schemeClr val="bg1"/>
              </a:solidFill>
            </a:endParaRPr>
          </a:p>
        </p:txBody>
      </p:sp>
    </p:spTree>
    <p:extLst>
      <p:ext uri="{BB962C8B-B14F-4D97-AF65-F5344CB8AC3E}">
        <p14:creationId xmlns:p14="http://schemas.microsoft.com/office/powerpoint/2010/main" val="3375583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Biomimicry</a:t>
            </a:r>
            <a:endParaRPr lang="en-AU" dirty="0"/>
          </a:p>
        </p:txBody>
      </p:sp>
      <p:sp>
        <p:nvSpPr>
          <p:cNvPr id="3" name="Text Placeholder 2"/>
          <p:cNvSpPr>
            <a:spLocks noGrp="1"/>
          </p:cNvSpPr>
          <p:nvPr>
            <p:ph type="body" sz="quarter" idx="10"/>
          </p:nvPr>
        </p:nvSpPr>
        <p:spPr/>
        <p:txBody>
          <a:bodyPr/>
          <a:lstStyle/>
          <a:p>
            <a:r>
              <a:rPr lang="en-AU" dirty="0"/>
              <a:t>Planetary boundaries</a:t>
            </a:r>
          </a:p>
          <a:p>
            <a:endParaRPr lang="en-AU" dirty="0"/>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a:hlinkClick r:id="rId2"/>
              </a:rPr>
              <a:t>Stockholm Resilience Centre</a:t>
            </a:r>
            <a:r>
              <a:rPr lang="en-AU" sz="1000" dirty="0"/>
              <a:t>, based on Steffen et al. 2015)</a:t>
            </a:r>
          </a:p>
        </p:txBody>
      </p:sp>
      <p:pic>
        <p:nvPicPr>
          <p:cNvPr id="2050" name="Picture 2" descr="http://www.stockholmresilience.org/images/18.3110ee8c1495db74432676c/1421678696891/PB_FIG33_globaia+16+Jan.jpg"/>
          <p:cNvPicPr>
            <a:picLocks noChangeAspect="1" noChangeArrowheads="1"/>
          </p:cNvPicPr>
          <p:nvPr/>
        </p:nvPicPr>
        <p:blipFill rotWithShape="1">
          <a:blip r:embed="rId3">
            <a:extLst>
              <a:ext uri="{28A0092B-C50C-407E-A947-70E740481C1C}">
                <a14:useLocalDpi xmlns:a14="http://schemas.microsoft.com/office/drawing/2010/main" val="0"/>
              </a:ext>
            </a:extLst>
          </a:blip>
          <a:srcRect t="11987" b="4912"/>
          <a:stretch/>
        </p:blipFill>
        <p:spPr bwMode="auto">
          <a:xfrm>
            <a:off x="3053888" y="89807"/>
            <a:ext cx="4165469"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5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Biomimicry</a:t>
            </a:r>
            <a:endParaRPr lang="en-AU" dirty="0"/>
          </a:p>
        </p:txBody>
      </p:sp>
      <p:sp>
        <p:nvSpPr>
          <p:cNvPr id="3" name="Text Placeholder 2"/>
          <p:cNvSpPr>
            <a:spLocks noGrp="1"/>
          </p:cNvSpPr>
          <p:nvPr>
            <p:ph type="body" sz="quarter" idx="10"/>
          </p:nvPr>
        </p:nvSpPr>
        <p:spPr/>
        <p:txBody>
          <a:bodyPr/>
          <a:lstStyle/>
          <a:p>
            <a:r>
              <a:rPr lang="en-AU" dirty="0"/>
              <a:t>Nature as </a:t>
            </a:r>
            <a:r>
              <a:rPr lang="en-AU" b="1" dirty="0"/>
              <a:t>mentor</a:t>
            </a:r>
            <a:endParaRPr lang="en-AU" dirty="0"/>
          </a:p>
          <a:p>
            <a:pPr marL="285750" indent="-285750">
              <a:buFont typeface="Arial" pitchFamily="34" charset="0"/>
              <a:buChar char="•"/>
            </a:pPr>
            <a:r>
              <a:rPr lang="en-AU" dirty="0"/>
              <a:t>Innovation inspired by nature</a:t>
            </a:r>
          </a:p>
          <a:p>
            <a:pPr marL="285750" indent="-285750">
              <a:buFont typeface="Arial" pitchFamily="34" charset="0"/>
              <a:buChar char="•"/>
            </a:pPr>
            <a:r>
              <a:rPr lang="en-AU" dirty="0"/>
              <a:t>Art of asking nature for advice</a:t>
            </a:r>
          </a:p>
          <a:p>
            <a:pPr marL="285750" indent="-285750">
              <a:buFont typeface="Arial" pitchFamily="34" charset="0"/>
              <a:buChar char="•"/>
            </a:pPr>
            <a:r>
              <a:rPr lang="en-AU" dirty="0"/>
              <a:t>Learning</a:t>
            </a:r>
          </a:p>
          <a:p>
            <a:endParaRPr lang="en-AU" dirty="0"/>
          </a:p>
          <a:p>
            <a:r>
              <a:rPr lang="en-AU" dirty="0"/>
              <a:t>Helps us to develop systems that meet the customer requirements while being in </a:t>
            </a:r>
            <a:r>
              <a:rPr lang="en-AU" b="1" dirty="0"/>
              <a:t>harmony </a:t>
            </a:r>
            <a:r>
              <a:rPr lang="en-AU" dirty="0"/>
              <a:t>with the planet’s natural systems</a:t>
            </a:r>
          </a:p>
        </p:txBody>
      </p:sp>
    </p:spTree>
    <p:extLst>
      <p:ext uri="{BB962C8B-B14F-4D97-AF65-F5344CB8AC3E}">
        <p14:creationId xmlns:p14="http://schemas.microsoft.com/office/powerpoint/2010/main" val="405601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Biomimicry</a:t>
            </a:r>
            <a:endParaRPr lang="en-AU" dirty="0"/>
          </a:p>
        </p:txBody>
      </p:sp>
      <p:sp>
        <p:nvSpPr>
          <p:cNvPr id="3" name="Text Placeholder 2"/>
          <p:cNvSpPr>
            <a:spLocks noGrp="1"/>
          </p:cNvSpPr>
          <p:nvPr>
            <p:ph type="body" sz="quarter" idx="10"/>
          </p:nvPr>
        </p:nvSpPr>
        <p:spPr/>
        <p:txBody>
          <a:bodyPr/>
          <a:lstStyle/>
          <a:p>
            <a:r>
              <a:rPr lang="en-AU" dirty="0"/>
              <a:t>Nature as </a:t>
            </a:r>
            <a:r>
              <a:rPr lang="en-AU" b="1" dirty="0"/>
              <a:t>model</a:t>
            </a:r>
          </a:p>
          <a:p>
            <a:endParaRPr lang="en-AU" dirty="0"/>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a:hlinkClick r:id="rId3"/>
              </a:rPr>
              <a:t>The Natural Edge Project</a:t>
            </a:r>
            <a:r>
              <a:rPr lang="en-AU" sz="1000" dirty="0"/>
              <a:t>, </a:t>
            </a:r>
            <a:r>
              <a:rPr lang="en-AU" sz="1000" dirty="0" err="1"/>
              <a:t>Biomimicry</a:t>
            </a:r>
            <a:r>
              <a:rPr lang="en-AU" sz="1000" dirty="0"/>
              <a:t> Guild 2006)</a:t>
            </a:r>
          </a:p>
        </p:txBody>
      </p:sp>
      <p:pic>
        <p:nvPicPr>
          <p:cNvPr id="1026" name="Picture 2" descr="http://naturaledgeproject.net/images/NaturalSystemsUnderstandingMap_0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990" y="81640"/>
            <a:ext cx="5694546"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79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Biomimicry</a:t>
            </a:r>
            <a:endParaRPr lang="en-AU" dirty="0"/>
          </a:p>
        </p:txBody>
      </p:sp>
      <p:sp>
        <p:nvSpPr>
          <p:cNvPr id="3" name="Text Placeholder 2"/>
          <p:cNvSpPr>
            <a:spLocks noGrp="1"/>
          </p:cNvSpPr>
          <p:nvPr>
            <p:ph type="body" sz="quarter" idx="10"/>
          </p:nvPr>
        </p:nvSpPr>
        <p:spPr/>
        <p:txBody>
          <a:bodyPr/>
          <a:lstStyle/>
          <a:p>
            <a:r>
              <a:rPr lang="en-AU" dirty="0"/>
              <a:t>Nature as </a:t>
            </a:r>
            <a:r>
              <a:rPr lang="en-AU" b="1" dirty="0"/>
              <a:t>measure</a:t>
            </a:r>
          </a:p>
          <a:p>
            <a:pPr marL="285750" indent="-285750">
              <a:buFont typeface="Arial" pitchFamily="34" charset="0"/>
              <a:buChar char="•"/>
            </a:pPr>
            <a:r>
              <a:rPr lang="en-AU" dirty="0"/>
              <a:t>Standard or benchmark against which to compare the performance of our systems</a:t>
            </a:r>
          </a:p>
          <a:p>
            <a:pPr marL="285750" indent="-285750">
              <a:buFont typeface="Arial" pitchFamily="34" charset="0"/>
              <a:buChar char="•"/>
            </a:pPr>
            <a:r>
              <a:rPr lang="en-AU" dirty="0"/>
              <a:t>In nature, most </a:t>
            </a:r>
            <a:r>
              <a:rPr lang="en-AU" b="1" dirty="0"/>
              <a:t>products </a:t>
            </a:r>
            <a:r>
              <a:rPr lang="en-AU" dirty="0"/>
              <a:t>and </a:t>
            </a:r>
            <a:r>
              <a:rPr lang="en-AU" b="1" dirty="0"/>
              <a:t>services </a:t>
            </a:r>
            <a:r>
              <a:rPr lang="en-AU" dirty="0"/>
              <a:t>are </a:t>
            </a:r>
            <a:r>
              <a:rPr lang="en-AU" b="1" dirty="0"/>
              <a:t>biotic</a:t>
            </a:r>
          </a:p>
          <a:p>
            <a:pPr marL="468313" lvl="1" indent="-285750">
              <a:buFont typeface="Arial" pitchFamily="34" charset="0"/>
              <a:buChar char="•"/>
            </a:pPr>
            <a:r>
              <a:rPr lang="en-AU" dirty="0"/>
              <a:t>Living as part of a system</a:t>
            </a:r>
          </a:p>
          <a:p>
            <a:pPr marL="468313" lvl="1" indent="-285750">
              <a:buFont typeface="Arial" pitchFamily="34" charset="0"/>
              <a:buChar char="•"/>
            </a:pPr>
            <a:r>
              <a:rPr lang="en-AU" dirty="0"/>
              <a:t>Fit in the system</a:t>
            </a:r>
          </a:p>
          <a:p>
            <a:pPr marL="468313" lvl="1" indent="-285750">
              <a:buFont typeface="Arial" pitchFamily="34" charset="0"/>
              <a:buChar char="•"/>
            </a:pPr>
            <a:r>
              <a:rPr lang="en-AU" dirty="0"/>
              <a:t>Survive only as long as needed</a:t>
            </a:r>
          </a:p>
          <a:p>
            <a:pPr marL="285750" indent="-285750">
              <a:buFont typeface="Arial" pitchFamily="34" charset="0"/>
              <a:buChar char="•"/>
            </a:pPr>
            <a:r>
              <a:rPr lang="en-AU" dirty="0"/>
              <a:t>In nature, most </a:t>
            </a:r>
            <a:r>
              <a:rPr lang="en-AU" b="1" dirty="0"/>
              <a:t>processes </a:t>
            </a:r>
            <a:r>
              <a:rPr lang="en-AU" dirty="0"/>
              <a:t>occur in </a:t>
            </a:r>
            <a:r>
              <a:rPr lang="en-AU" b="1" dirty="0"/>
              <a:t>life-friendly </a:t>
            </a:r>
            <a:r>
              <a:rPr lang="en-AU" dirty="0"/>
              <a:t>conditions</a:t>
            </a:r>
          </a:p>
          <a:p>
            <a:pPr marL="468313" lvl="1" indent="-285750">
              <a:buFont typeface="Arial" pitchFamily="34" charset="0"/>
              <a:buChar char="•"/>
            </a:pPr>
            <a:r>
              <a:rPr lang="en-AU" dirty="0"/>
              <a:t>Ambient temperature</a:t>
            </a:r>
          </a:p>
          <a:p>
            <a:pPr marL="468313" lvl="1" indent="-285750">
              <a:buFont typeface="Arial" pitchFamily="34" charset="0"/>
              <a:buChar char="•"/>
            </a:pPr>
            <a:r>
              <a:rPr lang="en-AU" dirty="0"/>
              <a:t>Low pressure</a:t>
            </a:r>
          </a:p>
          <a:p>
            <a:pPr marL="468313" lvl="1" indent="-285750">
              <a:buFont typeface="Arial" pitchFamily="34" charset="0"/>
              <a:buChar char="•"/>
            </a:pPr>
            <a:r>
              <a:rPr lang="en-AU" dirty="0"/>
              <a:t>Low toxicity </a:t>
            </a:r>
          </a:p>
          <a:p>
            <a:endParaRPr lang="en-AU" dirty="0"/>
          </a:p>
          <a:p>
            <a:endParaRPr lang="en-AU" dirty="0"/>
          </a:p>
        </p:txBody>
      </p:sp>
    </p:spTree>
    <p:extLst>
      <p:ext uri="{BB962C8B-B14F-4D97-AF65-F5344CB8AC3E}">
        <p14:creationId xmlns:p14="http://schemas.microsoft.com/office/powerpoint/2010/main" val="3118587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Biomimicry</a:t>
            </a:r>
            <a:endParaRPr lang="en-AU" dirty="0"/>
          </a:p>
        </p:txBody>
      </p:sp>
      <p:sp>
        <p:nvSpPr>
          <p:cNvPr id="3" name="Text Placeholder 2"/>
          <p:cNvSpPr>
            <a:spLocks noGrp="1"/>
          </p:cNvSpPr>
          <p:nvPr>
            <p:ph type="body" sz="quarter" idx="10"/>
          </p:nvPr>
        </p:nvSpPr>
        <p:spPr/>
        <p:txBody>
          <a:bodyPr/>
          <a:lstStyle/>
          <a:p>
            <a:r>
              <a:rPr lang="en-AU" dirty="0"/>
              <a:t>Principles </a:t>
            </a:r>
            <a:r>
              <a:rPr lang="en-AU" sz="1000" dirty="0"/>
              <a:t>(</a:t>
            </a:r>
            <a:r>
              <a:rPr lang="en-AU" sz="1000" dirty="0" err="1"/>
              <a:t>Benyus</a:t>
            </a:r>
            <a:r>
              <a:rPr lang="en-AU" sz="1000" dirty="0"/>
              <a:t> 2002)</a:t>
            </a:r>
            <a:r>
              <a:rPr lang="en-AU" dirty="0"/>
              <a:t>:</a:t>
            </a:r>
          </a:p>
          <a:p>
            <a:pPr marL="285750" lvl="0" indent="-285750">
              <a:buFont typeface="Arial" pitchFamily="34" charset="0"/>
              <a:buChar char="•"/>
            </a:pPr>
            <a:r>
              <a:rPr lang="en-AU" dirty="0"/>
              <a:t>Nature runs on </a:t>
            </a:r>
            <a:r>
              <a:rPr lang="en-AU" b="1" dirty="0"/>
              <a:t>sunlight</a:t>
            </a:r>
          </a:p>
          <a:p>
            <a:pPr marL="285750" lvl="0" indent="-285750">
              <a:buFont typeface="Arial" pitchFamily="34" charset="0"/>
              <a:buChar char="•"/>
            </a:pPr>
            <a:r>
              <a:rPr lang="en-AU" dirty="0"/>
              <a:t>Nature uses only the </a:t>
            </a:r>
            <a:r>
              <a:rPr lang="en-AU" b="1" dirty="0"/>
              <a:t>energy </a:t>
            </a:r>
            <a:r>
              <a:rPr lang="en-AU" dirty="0"/>
              <a:t>it needs</a:t>
            </a:r>
          </a:p>
          <a:p>
            <a:pPr marL="285750" lvl="0" indent="-285750">
              <a:buFont typeface="Arial" pitchFamily="34" charset="0"/>
              <a:buChar char="•"/>
            </a:pPr>
            <a:r>
              <a:rPr lang="en-AU" dirty="0"/>
              <a:t>Nature fits </a:t>
            </a:r>
            <a:r>
              <a:rPr lang="en-AU" b="1" dirty="0"/>
              <a:t>form to function</a:t>
            </a:r>
          </a:p>
          <a:p>
            <a:pPr marL="285750" lvl="0" indent="-285750">
              <a:buFont typeface="Arial" pitchFamily="34" charset="0"/>
              <a:buChar char="•"/>
            </a:pPr>
            <a:r>
              <a:rPr lang="en-AU" dirty="0"/>
              <a:t>Nature </a:t>
            </a:r>
            <a:r>
              <a:rPr lang="en-AU" b="1" dirty="0"/>
              <a:t>recycles </a:t>
            </a:r>
            <a:r>
              <a:rPr lang="en-AU" dirty="0"/>
              <a:t>everything</a:t>
            </a:r>
          </a:p>
          <a:p>
            <a:pPr marL="285750" lvl="0" indent="-285750">
              <a:buFont typeface="Arial" pitchFamily="34" charset="0"/>
              <a:buChar char="•"/>
            </a:pPr>
            <a:r>
              <a:rPr lang="en-AU" dirty="0"/>
              <a:t>Nature rewards </a:t>
            </a:r>
            <a:r>
              <a:rPr lang="en-AU" b="1" dirty="0"/>
              <a:t>cooperation</a:t>
            </a:r>
          </a:p>
          <a:p>
            <a:pPr marL="285750" lvl="0" indent="-285750">
              <a:buFont typeface="Arial" pitchFamily="34" charset="0"/>
              <a:buChar char="•"/>
            </a:pPr>
            <a:r>
              <a:rPr lang="en-AU" dirty="0"/>
              <a:t>Nature banks on </a:t>
            </a:r>
            <a:r>
              <a:rPr lang="en-AU" b="1" dirty="0"/>
              <a:t>diversity</a:t>
            </a:r>
          </a:p>
          <a:p>
            <a:pPr marL="285750" lvl="0" indent="-285750">
              <a:buFont typeface="Arial" pitchFamily="34" charset="0"/>
              <a:buChar char="•"/>
            </a:pPr>
            <a:r>
              <a:rPr lang="en-AU" dirty="0"/>
              <a:t>Nature demands </a:t>
            </a:r>
            <a:r>
              <a:rPr lang="en-AU" b="1" dirty="0"/>
              <a:t>local expertise</a:t>
            </a:r>
          </a:p>
          <a:p>
            <a:pPr marL="285750" lvl="0" indent="-285750">
              <a:buFont typeface="Arial" pitchFamily="34" charset="0"/>
              <a:buChar char="•"/>
            </a:pPr>
            <a:r>
              <a:rPr lang="en-AU" dirty="0"/>
              <a:t>Nature </a:t>
            </a:r>
            <a:r>
              <a:rPr lang="en-AU" b="1" dirty="0"/>
              <a:t>curbs excesses </a:t>
            </a:r>
            <a:r>
              <a:rPr lang="en-AU" dirty="0"/>
              <a:t>from within</a:t>
            </a:r>
          </a:p>
          <a:p>
            <a:pPr marL="285750" lvl="0" indent="-285750">
              <a:buFont typeface="Arial" pitchFamily="34" charset="0"/>
              <a:buChar char="•"/>
            </a:pPr>
            <a:r>
              <a:rPr lang="en-AU" dirty="0"/>
              <a:t>Nature taps the power of </a:t>
            </a:r>
            <a:r>
              <a:rPr lang="en-AU" b="1" dirty="0"/>
              <a:t>limits</a:t>
            </a:r>
            <a:endParaRPr lang="en-AU" sz="1000" b="1" dirty="0"/>
          </a:p>
          <a:p>
            <a:endParaRPr lang="en-AU" dirty="0"/>
          </a:p>
        </p:txBody>
      </p:sp>
    </p:spTree>
    <p:extLst>
      <p:ext uri="{BB962C8B-B14F-4D97-AF65-F5344CB8AC3E}">
        <p14:creationId xmlns:p14="http://schemas.microsoft.com/office/powerpoint/2010/main" val="90122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Course convener</a:t>
            </a:r>
          </a:p>
        </p:txBody>
      </p:sp>
      <p:sp>
        <p:nvSpPr>
          <p:cNvPr id="3" name="Text Placeholder 2"/>
          <p:cNvSpPr>
            <a:spLocks noGrp="1"/>
          </p:cNvSpPr>
          <p:nvPr>
            <p:ph type="body" sz="quarter" idx="10"/>
          </p:nvPr>
        </p:nvSpPr>
        <p:spPr/>
        <p:txBody>
          <a:bodyPr/>
          <a:lstStyle/>
          <a:p>
            <a:r>
              <a:rPr lang="en-AU" dirty="0"/>
              <a:t>Peter Stasinopoulos</a:t>
            </a:r>
          </a:p>
          <a:p>
            <a:r>
              <a:rPr lang="en-AU" dirty="0">
                <a:hlinkClick r:id="rId2"/>
              </a:rPr>
              <a:t>peter.stasinopoulos@rmit.edu.au</a:t>
            </a:r>
            <a:endParaRPr lang="en-AU" dirty="0"/>
          </a:p>
          <a:p>
            <a:r>
              <a:rPr lang="en-AU" dirty="0"/>
              <a:t>57.03.36, City Campus</a:t>
            </a:r>
          </a:p>
        </p:txBody>
      </p:sp>
    </p:spTree>
    <p:extLst>
      <p:ext uri="{BB962C8B-B14F-4D97-AF65-F5344CB8AC3E}">
        <p14:creationId xmlns:p14="http://schemas.microsoft.com/office/powerpoint/2010/main" val="4069871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Biomimicry</a:t>
            </a:r>
            <a:endParaRPr lang="en-AU" dirty="0"/>
          </a:p>
        </p:txBody>
      </p:sp>
      <p:sp>
        <p:nvSpPr>
          <p:cNvPr id="3" name="Text Placeholder 2"/>
          <p:cNvSpPr>
            <a:spLocks noGrp="1"/>
          </p:cNvSpPr>
          <p:nvPr>
            <p:ph type="body" sz="quarter" idx="10"/>
          </p:nvPr>
        </p:nvSpPr>
        <p:spPr>
          <a:xfrm>
            <a:off x="457200" y="1236346"/>
            <a:ext cx="8229600" cy="2993039"/>
          </a:xfrm>
        </p:spPr>
        <p:txBody>
          <a:bodyPr/>
          <a:lstStyle/>
          <a:p>
            <a:r>
              <a:rPr lang="en-AU" dirty="0"/>
              <a:t>Examples:</a:t>
            </a:r>
          </a:p>
          <a:p>
            <a:endParaRPr lang="en-AU" dirty="0"/>
          </a:p>
          <a:p>
            <a:r>
              <a:rPr lang="en-AU" i="1" dirty="0"/>
              <a:t>Shinkansen Bullet Train</a:t>
            </a:r>
            <a:r>
              <a:rPr lang="en-AU" dirty="0"/>
              <a:t> inspired by </a:t>
            </a:r>
            <a:r>
              <a:rPr lang="en-AU" dirty="0" err="1"/>
              <a:t>splashless</a:t>
            </a:r>
            <a:r>
              <a:rPr lang="en-AU" dirty="0"/>
              <a:t> water entry of kingfishers, silent flight of owls</a:t>
            </a:r>
          </a:p>
          <a:p>
            <a:pPr marL="285750" indent="-285750">
              <a:buFont typeface="Arial" panose="020B0604020202020204" pitchFamily="34" charset="0"/>
              <a:buChar char="•"/>
            </a:pPr>
            <a:r>
              <a:rPr lang="en-AU" dirty="0"/>
              <a:t>10% faster, 15% less electricity, quieter</a:t>
            </a:r>
          </a:p>
          <a:p>
            <a:r>
              <a:rPr lang="en-AU" i="1" dirty="0"/>
              <a:t>Self-cleaning water filtering system </a:t>
            </a:r>
            <a:r>
              <a:rPr lang="en-AU" dirty="0"/>
              <a:t>inspired by filter-feeding whales</a:t>
            </a:r>
          </a:p>
          <a:p>
            <a:pPr marL="285750" indent="-285750">
              <a:buFont typeface="Arial" panose="020B0604020202020204" pitchFamily="34" charset="0"/>
              <a:buChar char="•"/>
            </a:pPr>
            <a:r>
              <a:rPr lang="en-AU" dirty="0"/>
              <a:t>Highly efficient, non-pressurised, self-cleaning, no chemicals</a:t>
            </a:r>
          </a:p>
          <a:p>
            <a:r>
              <a:rPr lang="en-AU" i="1" dirty="0"/>
              <a:t>Dye Solar Cell </a:t>
            </a:r>
            <a:r>
              <a:rPr lang="en-AU" dirty="0"/>
              <a:t>technology inspired by the photosynthesis process in plants</a:t>
            </a:r>
          </a:p>
          <a:p>
            <a:pPr marL="285750" indent="-285750">
              <a:buFont typeface="Arial" panose="020B0604020202020204" pitchFamily="34" charset="0"/>
              <a:buChar char="•"/>
            </a:pPr>
            <a:r>
              <a:rPr lang="en-AU" dirty="0"/>
              <a:t>Lower cost, lower embodied energy, more efficient, can be incorporated into glass panels</a:t>
            </a:r>
          </a:p>
          <a:p>
            <a:r>
              <a:rPr lang="en-AU" sz="1000" dirty="0"/>
              <a:t>(</a:t>
            </a:r>
            <a:r>
              <a:rPr lang="en-AU" sz="1000" dirty="0" err="1">
                <a:hlinkClick r:id="rId3"/>
              </a:rPr>
              <a:t>AskNature</a:t>
            </a:r>
            <a:r>
              <a:rPr lang="en-AU" sz="1000" dirty="0"/>
              <a:t>)</a:t>
            </a:r>
          </a:p>
        </p:txBody>
      </p:sp>
      <p:pic>
        <p:nvPicPr>
          <p:cNvPr id="1026" name="Picture 2" descr="https://1d59b73swr1f1swu2v451xcx-wpengine.netdna-ssl.com/wp-content/uploads/idea/6273d963ef015b98f641fc2b67992a5e/331876289_3f8ba92d5d_o.jpg">
            <a:extLst>
              <a:ext uri="{FF2B5EF4-FFF2-40B4-BE49-F238E27FC236}">
                <a16:creationId xmlns:a16="http://schemas.microsoft.com/office/drawing/2014/main" id="{CF754C1C-F84E-4F1B-A359-75C0CC770F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722"/>
          <a:stretch/>
        </p:blipFill>
        <p:spPr bwMode="auto">
          <a:xfrm>
            <a:off x="1987560" y="0"/>
            <a:ext cx="2258393"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1d59b73swr1f1swu2v451xcx-wpengine.netdna-ssl.com/wp-content/uploads/idea/19cf015cb42875f96279d581b9f66e35/baleen_demosetup.jpg">
            <a:extLst>
              <a:ext uri="{FF2B5EF4-FFF2-40B4-BE49-F238E27FC236}">
                <a16:creationId xmlns:a16="http://schemas.microsoft.com/office/drawing/2014/main" id="{93D20F83-1256-4EA4-B970-5D9FAB86D6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953" y="0"/>
            <a:ext cx="2388333"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1d59b73swr1f1swu2v451xcx-wpengine.netdna-ssl.com/wp-content/uploads/idea/b57e64dd3a2a1a9d36a92a5a51ef7293/dsccellandgumleaves.jpg">
            <a:extLst>
              <a:ext uri="{FF2B5EF4-FFF2-40B4-BE49-F238E27FC236}">
                <a16:creationId xmlns:a16="http://schemas.microsoft.com/office/drawing/2014/main" id="{78156C5F-6623-4CCC-880B-1E798ECCF8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4286" y="0"/>
            <a:ext cx="2509714"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386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5BE7-7C1E-4724-A475-294905804F2A}"/>
              </a:ext>
            </a:extLst>
          </p:cNvPr>
          <p:cNvSpPr>
            <a:spLocks noGrp="1"/>
          </p:cNvSpPr>
          <p:nvPr>
            <p:ph type="title"/>
          </p:nvPr>
        </p:nvSpPr>
        <p:spPr/>
        <p:txBody>
          <a:bodyPr/>
          <a:lstStyle/>
          <a:p>
            <a:r>
              <a:rPr lang="en-AU" dirty="0"/>
              <a:t>Biomimicry</a:t>
            </a:r>
          </a:p>
        </p:txBody>
      </p:sp>
      <p:sp>
        <p:nvSpPr>
          <p:cNvPr id="3" name="Text Placeholder 2">
            <a:extLst>
              <a:ext uri="{FF2B5EF4-FFF2-40B4-BE49-F238E27FC236}">
                <a16:creationId xmlns:a16="http://schemas.microsoft.com/office/drawing/2014/main" id="{1A05DC6A-68BA-4885-8FE3-E8026E275854}"/>
              </a:ext>
            </a:extLst>
          </p:cNvPr>
          <p:cNvSpPr>
            <a:spLocks noGrp="1"/>
          </p:cNvSpPr>
          <p:nvPr>
            <p:ph type="body" sz="quarter" idx="10"/>
          </p:nvPr>
        </p:nvSpPr>
        <p:spPr/>
        <p:txBody>
          <a:bodyPr/>
          <a:lstStyle/>
          <a:p>
            <a:r>
              <a:rPr lang="en-AU" dirty="0"/>
              <a:t>Skill: Incorporate </a:t>
            </a:r>
            <a:r>
              <a:rPr lang="en-AU" b="1" dirty="0"/>
              <a:t>biomimetic </a:t>
            </a:r>
            <a:r>
              <a:rPr lang="en-AU" dirty="0"/>
              <a:t>subsystems and processes</a:t>
            </a:r>
          </a:p>
          <a:p>
            <a:r>
              <a:rPr lang="en-AU" dirty="0">
                <a:solidFill>
                  <a:schemeClr val="bg1"/>
                </a:solidFill>
              </a:rPr>
              <a:t>Activity</a:t>
            </a:r>
          </a:p>
          <a:p>
            <a:pPr marL="342900" indent="-342900">
              <a:buFont typeface="+mj-lt"/>
              <a:buAutoNum type="arabicPeriod"/>
            </a:pPr>
            <a:r>
              <a:rPr lang="en-AU" dirty="0"/>
              <a:t>Identify, on the </a:t>
            </a:r>
            <a:r>
              <a:rPr lang="en-AU" dirty="0" err="1">
                <a:hlinkClick r:id="rId3"/>
              </a:rPr>
              <a:t>AskNature</a:t>
            </a:r>
            <a:r>
              <a:rPr lang="en-AU" dirty="0"/>
              <a:t> database, 1-3 strategies or ideas that are relevant to your system</a:t>
            </a:r>
          </a:p>
          <a:p>
            <a:endParaRPr lang="en-AU" dirty="0"/>
          </a:p>
        </p:txBody>
      </p:sp>
    </p:spTree>
    <p:extLst>
      <p:ext uri="{BB962C8B-B14F-4D97-AF65-F5344CB8AC3E}">
        <p14:creationId xmlns:p14="http://schemas.microsoft.com/office/powerpoint/2010/main" val="1374719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Text Placeholder 2"/>
          <p:cNvSpPr>
            <a:spLocks noGrp="1"/>
          </p:cNvSpPr>
          <p:nvPr>
            <p:ph type="body" sz="quarter" idx="10"/>
          </p:nvPr>
        </p:nvSpPr>
        <p:spPr/>
        <p:txBody>
          <a:bodyPr/>
          <a:lstStyle/>
          <a:p>
            <a:endParaRPr lang="en-AU" dirty="0"/>
          </a:p>
          <a:p>
            <a:endParaRPr lang="en-AU" dirty="0"/>
          </a:p>
          <a:p>
            <a:pPr algn="ctr"/>
            <a:r>
              <a:rPr lang="en-AU" sz="1800" b="1" dirty="0">
                <a:solidFill>
                  <a:schemeClr val="bg1"/>
                </a:solidFill>
              </a:rPr>
              <a:t>Eco-efficiency</a:t>
            </a:r>
          </a:p>
        </p:txBody>
      </p:sp>
    </p:spTree>
    <p:extLst>
      <p:ext uri="{BB962C8B-B14F-4D97-AF65-F5344CB8AC3E}">
        <p14:creationId xmlns:p14="http://schemas.microsoft.com/office/powerpoint/2010/main" val="1964625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Eco-efficiency</a:t>
            </a:r>
          </a:p>
        </p:txBody>
      </p:sp>
      <p:sp>
        <p:nvSpPr>
          <p:cNvPr id="3" name="Text Placeholder 2"/>
          <p:cNvSpPr>
            <a:spLocks noGrp="1"/>
          </p:cNvSpPr>
          <p:nvPr>
            <p:ph type="body" sz="quarter" idx="10"/>
          </p:nvPr>
        </p:nvSpPr>
        <p:spPr/>
        <p:txBody>
          <a:bodyPr/>
          <a:lstStyle/>
          <a:p>
            <a:r>
              <a:rPr lang="en-AU" dirty="0"/>
              <a:t>Do more with less for longer</a:t>
            </a:r>
            <a:endParaRPr lang="en-AU" strike="sngStrike" dirty="0"/>
          </a:p>
          <a:p>
            <a:r>
              <a:rPr lang="en-AU" dirty="0"/>
              <a:t>Minimise the </a:t>
            </a:r>
            <a:r>
              <a:rPr lang="en-AU" b="1" dirty="0"/>
              <a:t>resources </a:t>
            </a:r>
            <a:r>
              <a:rPr lang="en-AU" dirty="0"/>
              <a:t>that are </a:t>
            </a:r>
            <a:r>
              <a:rPr lang="en-AU" b="1" dirty="0"/>
              <a:t>discarded </a:t>
            </a:r>
            <a:r>
              <a:rPr lang="en-AU" dirty="0"/>
              <a:t>as waste (to within tolerable limits)</a:t>
            </a:r>
          </a:p>
          <a:p>
            <a:endParaRPr lang="en-AU" dirty="0"/>
          </a:p>
          <a:p>
            <a:endParaRPr lang="en-AU" dirty="0"/>
          </a:p>
        </p:txBody>
      </p:sp>
      <p:pic>
        <p:nvPicPr>
          <p:cNvPr id="1026" name="Picture 34" descr="efficien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394" y="1990721"/>
            <a:ext cx="521017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170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Eco-efficiency</a:t>
            </a:r>
          </a:p>
        </p:txBody>
      </p:sp>
      <p:sp>
        <p:nvSpPr>
          <p:cNvPr id="3" name="Text Placeholder 2"/>
          <p:cNvSpPr>
            <a:spLocks noGrp="1"/>
          </p:cNvSpPr>
          <p:nvPr>
            <p:ph type="body" sz="quarter" idx="10"/>
          </p:nvPr>
        </p:nvSpPr>
        <p:spPr/>
        <p:txBody>
          <a:bodyPr/>
          <a:lstStyle/>
          <a:p>
            <a:r>
              <a:rPr lang="en-AU" dirty="0"/>
              <a:t>Typical actions:</a:t>
            </a:r>
          </a:p>
          <a:p>
            <a:pPr marL="285750" indent="-285750">
              <a:buFont typeface="Arial" pitchFamily="34" charset="0"/>
              <a:buChar char="•"/>
            </a:pPr>
            <a:r>
              <a:rPr lang="en-AU" dirty="0"/>
              <a:t>Decrease </a:t>
            </a:r>
            <a:r>
              <a:rPr lang="en-AU" b="1" dirty="0"/>
              <a:t>material</a:t>
            </a:r>
            <a:r>
              <a:rPr lang="en-AU" dirty="0"/>
              <a:t>, </a:t>
            </a:r>
            <a:r>
              <a:rPr lang="en-AU" b="1" dirty="0"/>
              <a:t>energy </a:t>
            </a:r>
            <a:r>
              <a:rPr lang="en-AU" dirty="0"/>
              <a:t>&amp; </a:t>
            </a:r>
            <a:r>
              <a:rPr lang="en-AU" b="1" dirty="0"/>
              <a:t>land </a:t>
            </a:r>
            <a:r>
              <a:rPr lang="en-AU" dirty="0"/>
              <a:t>intensities</a:t>
            </a:r>
          </a:p>
          <a:p>
            <a:pPr marL="285750" indent="-285750">
              <a:buFont typeface="Arial" pitchFamily="34" charset="0"/>
              <a:buChar char="•"/>
            </a:pPr>
            <a:r>
              <a:rPr lang="en-AU" dirty="0"/>
              <a:t>Contract the dispersion of </a:t>
            </a:r>
            <a:r>
              <a:rPr lang="en-AU" b="1" dirty="0"/>
              <a:t>toxic </a:t>
            </a:r>
            <a:r>
              <a:rPr lang="en-AU" dirty="0"/>
              <a:t>substances</a:t>
            </a:r>
          </a:p>
          <a:p>
            <a:pPr marL="285750" indent="-285750">
              <a:buFont typeface="Arial" pitchFamily="34" charset="0"/>
              <a:buChar char="•"/>
            </a:pPr>
            <a:r>
              <a:rPr lang="en-AU" dirty="0"/>
              <a:t>Increase </a:t>
            </a:r>
            <a:r>
              <a:rPr lang="en-AU" b="1" dirty="0"/>
              <a:t>recyclability</a:t>
            </a:r>
          </a:p>
          <a:p>
            <a:pPr marL="285750" indent="-285750">
              <a:buFont typeface="Arial" pitchFamily="34" charset="0"/>
              <a:buChar char="•"/>
            </a:pPr>
            <a:r>
              <a:rPr lang="en-AU" dirty="0"/>
              <a:t>Expand </a:t>
            </a:r>
            <a:r>
              <a:rPr lang="en-AU" b="1" dirty="0"/>
              <a:t>renewables </a:t>
            </a:r>
            <a:r>
              <a:rPr lang="en-AU" dirty="0"/>
              <a:t>utilisation</a:t>
            </a:r>
          </a:p>
          <a:p>
            <a:pPr marL="285750" indent="-285750">
              <a:buFont typeface="Arial" pitchFamily="34" charset="0"/>
              <a:buChar char="•"/>
            </a:pPr>
            <a:r>
              <a:rPr lang="en-AU" dirty="0"/>
              <a:t>Extend product </a:t>
            </a:r>
            <a:r>
              <a:rPr lang="en-AU" b="1" dirty="0"/>
              <a:t>useful lifetime</a:t>
            </a:r>
          </a:p>
          <a:p>
            <a:pPr marL="285750" indent="-285750">
              <a:buFont typeface="Arial" pitchFamily="34" charset="0"/>
              <a:buChar char="•"/>
            </a:pPr>
            <a:r>
              <a:rPr lang="en-AU" dirty="0"/>
              <a:t>Increase </a:t>
            </a:r>
            <a:r>
              <a:rPr lang="en-AU" b="1" dirty="0"/>
              <a:t>service </a:t>
            </a:r>
            <a:r>
              <a:rPr lang="en-AU" dirty="0"/>
              <a:t>intensity</a:t>
            </a:r>
          </a:p>
          <a:p>
            <a:endParaRPr lang="en-AU" dirty="0"/>
          </a:p>
          <a:p>
            <a:r>
              <a:rPr lang="en-AU" sz="1000" dirty="0"/>
              <a:t>(</a:t>
            </a:r>
            <a:r>
              <a:rPr lang="en-AU" sz="1000" dirty="0" err="1"/>
              <a:t>Lehni</a:t>
            </a:r>
            <a:r>
              <a:rPr lang="en-AU" sz="1000" dirty="0"/>
              <a:t> 2000, p. 15)</a:t>
            </a:r>
          </a:p>
          <a:p>
            <a:endParaRPr lang="en-AU" dirty="0"/>
          </a:p>
          <a:p>
            <a:endParaRPr lang="en-AU" dirty="0"/>
          </a:p>
        </p:txBody>
      </p:sp>
    </p:spTree>
    <p:extLst>
      <p:ext uri="{BB962C8B-B14F-4D97-AF65-F5344CB8AC3E}">
        <p14:creationId xmlns:p14="http://schemas.microsoft.com/office/powerpoint/2010/main" val="3900569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Eco-efficiency</a:t>
            </a:r>
          </a:p>
        </p:txBody>
      </p:sp>
      <p:sp>
        <p:nvSpPr>
          <p:cNvPr id="3" name="Text Placeholder 2"/>
          <p:cNvSpPr>
            <a:spLocks noGrp="1"/>
          </p:cNvSpPr>
          <p:nvPr>
            <p:ph type="body" sz="quarter" idx="10"/>
          </p:nvPr>
        </p:nvSpPr>
        <p:spPr/>
        <p:txBody>
          <a:bodyPr/>
          <a:lstStyle/>
          <a:p>
            <a:r>
              <a:rPr lang="en-AU" dirty="0"/>
              <a:t>What is the </a:t>
            </a:r>
            <a:r>
              <a:rPr lang="en-AU" b="1" dirty="0"/>
              <a:t>optimal </a:t>
            </a:r>
            <a:r>
              <a:rPr lang="en-AU" dirty="0"/>
              <a:t>service?</a:t>
            </a:r>
          </a:p>
          <a:p>
            <a:endParaRPr lang="en-AU" dirty="0"/>
          </a:p>
          <a:p>
            <a:endParaRPr lang="en-AU" dirty="0"/>
          </a:p>
          <a:p>
            <a:endParaRPr lang="en-AU" dirty="0"/>
          </a:p>
          <a:p>
            <a:endParaRPr lang="en-AU" dirty="0"/>
          </a:p>
          <a:p>
            <a:endParaRPr lang="en-AU" dirty="0"/>
          </a:p>
          <a:p>
            <a:endParaRPr lang="en-AU" dirty="0"/>
          </a:p>
          <a:p>
            <a:r>
              <a:rPr lang="en-AU" dirty="0"/>
              <a:t>							        eco-efficiency		</a:t>
            </a:r>
          </a:p>
        </p:txBody>
      </p:sp>
      <p:graphicFrame>
        <p:nvGraphicFramePr>
          <p:cNvPr id="7" name="Table 6"/>
          <p:cNvGraphicFramePr>
            <a:graphicFrameLocks noGrp="1"/>
          </p:cNvGraphicFramePr>
          <p:nvPr>
            <p:extLst>
              <p:ext uri="{D42A27DB-BD31-4B8C-83A1-F6EECF244321}">
                <p14:modId xmlns:p14="http://schemas.microsoft.com/office/powerpoint/2010/main" val="3325993753"/>
              </p:ext>
            </p:extLst>
          </p:nvPr>
        </p:nvGraphicFramePr>
        <p:xfrm>
          <a:off x="1638300" y="190943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lnSpc>
                          <a:spcPct val="120000"/>
                        </a:lnSpc>
                        <a:spcBef>
                          <a:spcPts val="600"/>
                        </a:spcBef>
                        <a:spcAft>
                          <a:spcPts val="600"/>
                        </a:spcAft>
                      </a:pPr>
                      <a:r>
                        <a:rPr lang="en-AU" sz="1000" dirty="0">
                          <a:solidFill>
                            <a:schemeClr val="tx1"/>
                          </a:solidFill>
                          <a:effectLst/>
                        </a:rPr>
                        <a:t>Resource</a:t>
                      </a:r>
                      <a:endParaRPr lang="en-AU" sz="1100" dirty="0">
                        <a:solidFill>
                          <a:schemeClr val="tx1"/>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75000"/>
                        <a:lumOff val="25000"/>
                      </a:schemeClr>
                    </a:solidFill>
                  </a:tcPr>
                </a:tc>
                <a:tc>
                  <a:txBody>
                    <a:bodyPr/>
                    <a:lstStyle/>
                    <a:p>
                      <a:pPr algn="ctr">
                        <a:lnSpc>
                          <a:spcPct val="120000"/>
                        </a:lnSpc>
                        <a:spcBef>
                          <a:spcPts val="600"/>
                        </a:spcBef>
                        <a:spcAft>
                          <a:spcPts val="600"/>
                        </a:spcAft>
                      </a:pPr>
                      <a:r>
                        <a:rPr lang="en-AU" sz="1000" dirty="0">
                          <a:solidFill>
                            <a:srgbClr val="FF0000"/>
                          </a:solidFill>
                          <a:effectLst/>
                        </a:rPr>
                        <a:t>Minimise</a:t>
                      </a:r>
                      <a:endParaRPr lang="en-AU" sz="110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75000"/>
                        <a:lumOff val="25000"/>
                      </a:schemeClr>
                    </a:solidFill>
                  </a:tcPr>
                </a:tc>
                <a:tc>
                  <a:txBody>
                    <a:bodyPr/>
                    <a:lstStyle/>
                    <a:p>
                      <a:pPr algn="ctr">
                        <a:lnSpc>
                          <a:spcPct val="120000"/>
                        </a:lnSpc>
                        <a:spcBef>
                          <a:spcPts val="600"/>
                        </a:spcBef>
                        <a:spcAft>
                          <a:spcPts val="600"/>
                        </a:spcAft>
                      </a:pPr>
                      <a:r>
                        <a:rPr lang="en-AU" sz="1000" dirty="0">
                          <a:solidFill>
                            <a:srgbClr val="00B050"/>
                          </a:solidFill>
                          <a:effectLst/>
                        </a:rPr>
                        <a:t>Maximise</a:t>
                      </a:r>
                      <a:endParaRPr lang="en-AU" sz="110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75000"/>
                        <a:lumOff val="25000"/>
                      </a:schemeClr>
                    </a:solidFill>
                  </a:tcPr>
                </a:tc>
                <a:extLst>
                  <a:ext uri="{0D108BD9-81ED-4DB2-BD59-A6C34878D82A}">
                    <a16:rowId xmlns:a16="http://schemas.microsoft.com/office/drawing/2014/main" val="10000"/>
                  </a:ext>
                </a:extLst>
              </a:tr>
              <a:tr h="370840">
                <a:tc>
                  <a:txBody>
                    <a:bodyPr/>
                    <a:lstStyle/>
                    <a:p>
                      <a:pPr algn="ctr">
                        <a:lnSpc>
                          <a:spcPct val="120000"/>
                        </a:lnSpc>
                        <a:spcBef>
                          <a:spcPts val="600"/>
                        </a:spcBef>
                        <a:spcAft>
                          <a:spcPts val="600"/>
                        </a:spcAft>
                      </a:pPr>
                      <a:r>
                        <a:rPr lang="en-AU" sz="1000" dirty="0">
                          <a:solidFill>
                            <a:schemeClr val="tx2"/>
                          </a:solidFill>
                          <a:effectLst/>
                        </a:rPr>
                        <a:t>Materials</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Materials un-recovered</a:t>
                      </a:r>
                      <a:br>
                        <a:rPr lang="en-AU" sz="1000" b="0" dirty="0">
                          <a:solidFill>
                            <a:srgbClr val="FF0000"/>
                          </a:solidFill>
                          <a:effectLst/>
                        </a:rPr>
                      </a:br>
                      <a:r>
                        <a:rPr lang="en-AU" sz="1000" b="0" dirty="0">
                          <a:solidFill>
                            <a:srgbClr val="FF0000"/>
                          </a:solidFill>
                          <a:effectLst/>
                        </a:rPr>
                        <a:t>Materials adversely disturbed</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Materials upgraded</a:t>
                      </a:r>
                      <a:br>
                        <a:rPr lang="en-AU" sz="1000" b="0" dirty="0">
                          <a:solidFill>
                            <a:srgbClr val="00B050"/>
                          </a:solidFill>
                          <a:effectLst/>
                        </a:rPr>
                      </a:br>
                      <a:r>
                        <a:rPr lang="en-AU" sz="1000" b="0" dirty="0">
                          <a:solidFill>
                            <a:srgbClr val="00B050"/>
                          </a:solidFill>
                          <a:effectLst/>
                        </a:rPr>
                        <a:t>Materials favourably dispersed</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lnSpc>
                          <a:spcPct val="120000"/>
                        </a:lnSpc>
                        <a:spcBef>
                          <a:spcPts val="600"/>
                        </a:spcBef>
                        <a:spcAft>
                          <a:spcPts val="600"/>
                        </a:spcAft>
                      </a:pPr>
                      <a:r>
                        <a:rPr lang="en-AU" sz="1000" dirty="0">
                          <a:solidFill>
                            <a:schemeClr val="tx2"/>
                          </a:solidFill>
                          <a:effectLst/>
                        </a:rPr>
                        <a:t>Energy</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Energy un-recovered</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Energy upgraded</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lnSpc>
                          <a:spcPct val="120000"/>
                        </a:lnSpc>
                        <a:spcBef>
                          <a:spcPts val="600"/>
                        </a:spcBef>
                        <a:spcAft>
                          <a:spcPts val="600"/>
                        </a:spcAft>
                      </a:pPr>
                      <a:r>
                        <a:rPr lang="en-AU" sz="1000" dirty="0">
                          <a:solidFill>
                            <a:schemeClr val="tx2"/>
                          </a:solidFill>
                          <a:effectLst/>
                        </a:rPr>
                        <a:t>Space</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Space required</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 </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lnSpc>
                          <a:spcPct val="120000"/>
                        </a:lnSpc>
                        <a:spcBef>
                          <a:spcPts val="600"/>
                        </a:spcBef>
                        <a:spcAft>
                          <a:spcPts val="600"/>
                        </a:spcAft>
                      </a:pPr>
                      <a:r>
                        <a:rPr lang="en-AU" sz="1000" dirty="0">
                          <a:solidFill>
                            <a:schemeClr val="tx2"/>
                          </a:solidFill>
                          <a:effectLst/>
                        </a:rPr>
                        <a:t>Biological impact</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Toxic impact</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Restorative impact</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flipV="1">
            <a:off x="4678135" y="3763630"/>
            <a:ext cx="40821" cy="253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6526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Eco-efficiency</a:t>
            </a:r>
          </a:p>
        </p:txBody>
      </p:sp>
      <p:sp>
        <p:nvSpPr>
          <p:cNvPr id="3" name="Text Placeholder 2"/>
          <p:cNvSpPr>
            <a:spLocks noGrp="1"/>
          </p:cNvSpPr>
          <p:nvPr>
            <p:ph type="body" sz="quarter" idx="10"/>
          </p:nvPr>
        </p:nvSpPr>
        <p:spPr>
          <a:xfrm>
            <a:off x="457200" y="1228564"/>
            <a:ext cx="8229600" cy="2993039"/>
          </a:xfrm>
        </p:spPr>
        <p:txBody>
          <a:bodyPr/>
          <a:lstStyle/>
          <a:p>
            <a:r>
              <a:rPr lang="en-AU" dirty="0"/>
              <a:t>Example: vehicle fuel consumption</a:t>
            </a:r>
          </a:p>
          <a:p>
            <a:endParaRPr lang="en-AU" dirty="0"/>
          </a:p>
          <a:p>
            <a:endParaRPr lang="en-AU" dirty="0"/>
          </a:p>
          <a:p>
            <a:endParaRPr lang="en-AU" dirty="0"/>
          </a:p>
          <a:p>
            <a:endParaRPr lang="en-AU" dirty="0"/>
          </a:p>
          <a:p>
            <a:endParaRPr lang="en-AU" dirty="0"/>
          </a:p>
          <a:p>
            <a:endParaRPr lang="en-AU" dirty="0"/>
          </a:p>
          <a:p>
            <a:r>
              <a:rPr lang="en-AU" sz="1000" dirty="0"/>
              <a:t>(Robert Bosch GmbH 2004)</a:t>
            </a:r>
          </a:p>
          <a:p>
            <a:endParaRPr lang="en-AU" dirty="0"/>
          </a:p>
          <a:p>
            <a:endParaRPr lang="en-AU" dirty="0"/>
          </a:p>
          <a:p>
            <a:endParaRPr lang="en-AU" dirty="0"/>
          </a:p>
        </p:txBody>
      </p:sp>
      <p:pic>
        <p:nvPicPr>
          <p:cNvPr id="4098" name="Picture 77" descr="Equation 7">
            <a:extLst>
              <a:ext uri="{FF2B5EF4-FFF2-40B4-BE49-F238E27FC236}">
                <a16:creationId xmlns:a16="http://schemas.microsoft.com/office/drawing/2014/main" id="{B034DC76-CB82-4861-B435-85E839726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452" y="1518978"/>
            <a:ext cx="5787943" cy="324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952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228564"/>
            <a:ext cx="8229600" cy="2993039"/>
          </a:xfrm>
        </p:spPr>
        <p:txBody>
          <a:bodyPr/>
          <a:lstStyle/>
          <a:p>
            <a:r>
              <a:rPr lang="en-AU" dirty="0"/>
              <a:t>Example: </a:t>
            </a:r>
            <a:r>
              <a:rPr lang="en-AU" dirty="0" err="1"/>
              <a:t>lightweighting</a:t>
            </a:r>
            <a:r>
              <a:rPr lang="en-AU" dirty="0"/>
              <a:t> and reinforcing strategies</a:t>
            </a:r>
          </a:p>
          <a:p>
            <a:endParaRPr lang="en-AU" dirty="0"/>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a:hlinkClick r:id="rId3"/>
              </a:rPr>
              <a:t>Autodesk 2018</a:t>
            </a:r>
            <a:r>
              <a:rPr lang="en-AU" sz="1000" dirty="0"/>
              <a:t>)</a:t>
            </a:r>
          </a:p>
          <a:p>
            <a:endParaRPr lang="en-AU" dirty="0"/>
          </a:p>
          <a:p>
            <a:endParaRPr lang="en-AU" dirty="0"/>
          </a:p>
          <a:p>
            <a:endParaRPr lang="en-AU" dirty="0"/>
          </a:p>
        </p:txBody>
      </p:sp>
      <p:graphicFrame>
        <p:nvGraphicFramePr>
          <p:cNvPr id="4" name="Table 3">
            <a:extLst>
              <a:ext uri="{FF2B5EF4-FFF2-40B4-BE49-F238E27FC236}">
                <a16:creationId xmlns:a16="http://schemas.microsoft.com/office/drawing/2014/main" id="{6ACB7AFF-A996-4486-82CC-C50ED581D6F2}"/>
              </a:ext>
            </a:extLst>
          </p:cNvPr>
          <p:cNvGraphicFramePr>
            <a:graphicFrameLocks noGrp="1"/>
          </p:cNvGraphicFramePr>
          <p:nvPr>
            <p:extLst>
              <p:ext uri="{D42A27DB-BD31-4B8C-83A1-F6EECF244321}">
                <p14:modId xmlns:p14="http://schemas.microsoft.com/office/powerpoint/2010/main" val="3936498948"/>
              </p:ext>
            </p:extLst>
          </p:nvPr>
        </p:nvGraphicFramePr>
        <p:xfrm>
          <a:off x="457200" y="1565398"/>
          <a:ext cx="8229600" cy="2880000"/>
        </p:xfrm>
        <a:graphic>
          <a:graphicData uri="http://schemas.openxmlformats.org/drawingml/2006/table">
            <a:tbl>
              <a:tblPr firstRow="1" bandRow="1">
                <a:tableStyleId>{2D5ABB26-0587-4C30-8999-92F81FD0307C}</a:tableStyleId>
              </a:tblPr>
              <a:tblGrid>
                <a:gridCol w="4114800">
                  <a:extLst>
                    <a:ext uri="{9D8B030D-6E8A-4147-A177-3AD203B41FA5}">
                      <a16:colId xmlns:a16="http://schemas.microsoft.com/office/drawing/2014/main" val="2886603473"/>
                    </a:ext>
                  </a:extLst>
                </a:gridCol>
                <a:gridCol w="4114800">
                  <a:extLst>
                    <a:ext uri="{9D8B030D-6E8A-4147-A177-3AD203B41FA5}">
                      <a16:colId xmlns:a16="http://schemas.microsoft.com/office/drawing/2014/main" val="458712635"/>
                    </a:ext>
                  </a:extLst>
                </a:gridCol>
              </a:tblGrid>
              <a:tr h="720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solidFill>
                            <a:schemeClr val="tx2"/>
                          </a:solidFill>
                        </a:rPr>
                        <a:t>Hollow parts</a:t>
                      </a:r>
                      <a:endParaRPr lang="en-AU" sz="1400" b="0" dirty="0">
                        <a:solidFill>
                          <a:schemeClr val="tx2"/>
                        </a:solidFill>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solidFill>
                            <a:schemeClr val="tx2"/>
                          </a:solidFill>
                        </a:rPr>
                        <a:t>Ribs</a:t>
                      </a:r>
                      <a:endParaRPr lang="en-AU" sz="1400" b="0" dirty="0">
                        <a:solidFill>
                          <a:schemeClr val="tx2"/>
                        </a:solidFill>
                      </a:endParaRPr>
                    </a:p>
                  </a:txBody>
                  <a:tcPr anchor="ctr"/>
                </a:tc>
                <a:extLst>
                  <a:ext uri="{0D108BD9-81ED-4DB2-BD59-A6C34878D82A}">
                    <a16:rowId xmlns:a16="http://schemas.microsoft.com/office/drawing/2014/main" val="674548593"/>
                  </a:ext>
                </a:extLst>
              </a:tr>
              <a:tr h="720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solidFill>
                            <a:schemeClr val="tx2"/>
                          </a:solidFill>
                        </a:rPr>
                        <a:t>Thin walls</a:t>
                      </a:r>
                      <a:endParaRPr lang="en-AU" sz="1400" b="0" dirty="0">
                        <a:solidFill>
                          <a:schemeClr val="tx2"/>
                        </a:solidFill>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solidFill>
                            <a:schemeClr val="tx2"/>
                          </a:solidFill>
                        </a:rPr>
                        <a:t>Trusses</a:t>
                      </a:r>
                      <a:endParaRPr lang="en-AU" sz="1400" b="0" dirty="0">
                        <a:solidFill>
                          <a:schemeClr val="tx2"/>
                        </a:solidFill>
                      </a:endParaRPr>
                    </a:p>
                  </a:txBody>
                  <a:tcPr anchor="ctr"/>
                </a:tc>
                <a:extLst>
                  <a:ext uri="{0D108BD9-81ED-4DB2-BD59-A6C34878D82A}">
                    <a16:rowId xmlns:a16="http://schemas.microsoft.com/office/drawing/2014/main" val="4115694514"/>
                  </a:ext>
                </a:extLst>
              </a:tr>
              <a:tr h="720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solidFill>
                            <a:schemeClr val="tx2"/>
                          </a:solidFill>
                        </a:rPr>
                        <a:t>Spot reinforcement</a:t>
                      </a:r>
                      <a:endParaRPr lang="en-AU" sz="1400" b="0" dirty="0">
                        <a:solidFill>
                          <a:schemeClr val="tx2"/>
                        </a:solidFill>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solidFill>
                            <a:schemeClr val="tx2"/>
                          </a:solidFill>
                        </a:rPr>
                        <a:t>Gussets</a:t>
                      </a:r>
                      <a:endParaRPr lang="en-AU" sz="1400" b="0" dirty="0">
                        <a:solidFill>
                          <a:schemeClr val="tx2"/>
                        </a:solidFill>
                      </a:endParaRPr>
                    </a:p>
                  </a:txBody>
                  <a:tcPr anchor="ctr"/>
                </a:tc>
                <a:extLst>
                  <a:ext uri="{0D108BD9-81ED-4DB2-BD59-A6C34878D82A}">
                    <a16:rowId xmlns:a16="http://schemas.microsoft.com/office/drawing/2014/main" val="1726329077"/>
                  </a:ext>
                </a:extLst>
              </a:tr>
              <a:tr h="720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solidFill>
                            <a:schemeClr val="tx2"/>
                          </a:solidFill>
                        </a:rPr>
                        <a:t>Posts</a:t>
                      </a:r>
                      <a:endParaRPr lang="en-AU" sz="1400" b="0" dirty="0">
                        <a:solidFill>
                          <a:schemeClr val="tx2"/>
                        </a:solidFill>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solidFill>
                            <a:schemeClr val="tx2"/>
                          </a:solidFill>
                        </a:rPr>
                        <a:t>Corrugation</a:t>
                      </a:r>
                      <a:endParaRPr lang="en-AU" sz="1400" b="0" dirty="0">
                        <a:solidFill>
                          <a:schemeClr val="tx2"/>
                        </a:solidFill>
                      </a:endParaRPr>
                    </a:p>
                  </a:txBody>
                  <a:tcPr anchor="ctr"/>
                </a:tc>
                <a:extLst>
                  <a:ext uri="{0D108BD9-81ED-4DB2-BD59-A6C34878D82A}">
                    <a16:rowId xmlns:a16="http://schemas.microsoft.com/office/drawing/2014/main" val="2630065258"/>
                  </a:ext>
                </a:extLst>
              </a:tr>
            </a:tbl>
          </a:graphicData>
        </a:graphic>
      </p:graphicFrame>
      <p:sp>
        <p:nvSpPr>
          <p:cNvPr id="2" name="Title 1"/>
          <p:cNvSpPr>
            <a:spLocks noGrp="1"/>
          </p:cNvSpPr>
          <p:nvPr>
            <p:ph type="title"/>
          </p:nvPr>
        </p:nvSpPr>
        <p:spPr/>
        <p:txBody>
          <a:bodyPr/>
          <a:lstStyle/>
          <a:p>
            <a:r>
              <a:rPr lang="en-AU" dirty="0"/>
              <a:t>Eco-efficiency</a:t>
            </a:r>
          </a:p>
        </p:txBody>
      </p:sp>
      <p:pic>
        <p:nvPicPr>
          <p:cNvPr id="5" name="Picture 3">
            <a:extLst>
              <a:ext uri="{FF2B5EF4-FFF2-40B4-BE49-F238E27FC236}">
                <a16:creationId xmlns:a16="http://schemas.microsoft.com/office/drawing/2014/main" id="{A1EFA9AA-6A5F-49A8-8E2E-811C3BE44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804" y="1577609"/>
            <a:ext cx="96338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6C5C904B-43C0-4C6A-8997-1CF17BECC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1473" y="2309820"/>
            <a:ext cx="862041"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0">
            <a:extLst>
              <a:ext uri="{FF2B5EF4-FFF2-40B4-BE49-F238E27FC236}">
                <a16:creationId xmlns:a16="http://schemas.microsoft.com/office/drawing/2014/main" id="{22652071-479C-482A-BC1C-225200ADCA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924" y="2995582"/>
            <a:ext cx="687137"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a:extLst>
              <a:ext uri="{FF2B5EF4-FFF2-40B4-BE49-F238E27FC236}">
                <a16:creationId xmlns:a16="http://schemas.microsoft.com/office/drawing/2014/main" id="{1FE965EE-219A-45EE-94F2-1D4B676C17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0777" y="3719085"/>
            <a:ext cx="1023429"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a:extLst>
              <a:ext uri="{FF2B5EF4-FFF2-40B4-BE49-F238E27FC236}">
                <a16:creationId xmlns:a16="http://schemas.microsoft.com/office/drawing/2014/main" id="{10EE7A35-2FDC-4D53-B028-387C62F4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8185" y="1572404"/>
            <a:ext cx="961678"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a:extLst>
              <a:ext uri="{FF2B5EF4-FFF2-40B4-BE49-F238E27FC236}">
                <a16:creationId xmlns:a16="http://schemas.microsoft.com/office/drawing/2014/main" id="{74F74352-4733-4D69-BED6-6459432A90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6258" y="2292404"/>
            <a:ext cx="985532"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9">
            <a:extLst>
              <a:ext uri="{FF2B5EF4-FFF2-40B4-BE49-F238E27FC236}">
                <a16:creationId xmlns:a16="http://schemas.microsoft.com/office/drawing/2014/main" id="{AEADEE54-F8AD-4F7B-9068-96489E8B004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3626"/>
          <a:stretch/>
        </p:blipFill>
        <p:spPr bwMode="auto">
          <a:xfrm>
            <a:off x="7383432" y="2571750"/>
            <a:ext cx="900926"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a:extLst>
              <a:ext uri="{FF2B5EF4-FFF2-40B4-BE49-F238E27FC236}">
                <a16:creationId xmlns:a16="http://schemas.microsoft.com/office/drawing/2014/main" id="{FF460726-19B2-4517-800B-AB30F14ACA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4061" y="3719085"/>
            <a:ext cx="1073032"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a:extLst>
              <a:ext uri="{FF2B5EF4-FFF2-40B4-BE49-F238E27FC236}">
                <a16:creationId xmlns:a16="http://schemas.microsoft.com/office/drawing/2014/main" id="{1211F9E1-EDAF-4929-9F38-1FA56D4FF8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661" y="1572404"/>
            <a:ext cx="961678"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a:extLst>
              <a:ext uri="{FF2B5EF4-FFF2-40B4-BE49-F238E27FC236}">
                <a16:creationId xmlns:a16="http://schemas.microsoft.com/office/drawing/2014/main" id="{A63C893E-2C4B-403B-8868-5EF6F1611F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3734" y="2292404"/>
            <a:ext cx="985532"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3938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Eco-efficiency</a:t>
            </a:r>
          </a:p>
        </p:txBody>
      </p:sp>
      <p:sp>
        <p:nvSpPr>
          <p:cNvPr id="3" name="Text Placeholder 2"/>
          <p:cNvSpPr>
            <a:spLocks noGrp="1"/>
          </p:cNvSpPr>
          <p:nvPr>
            <p:ph type="body" sz="quarter" idx="10"/>
          </p:nvPr>
        </p:nvSpPr>
        <p:spPr>
          <a:xfrm>
            <a:off x="457200" y="1228564"/>
            <a:ext cx="8229600" cy="2993039"/>
          </a:xfrm>
        </p:spPr>
        <p:txBody>
          <a:bodyPr/>
          <a:lstStyle/>
          <a:p>
            <a:r>
              <a:rPr lang="en-AU" dirty="0"/>
              <a:t>Examples: water productivity</a:t>
            </a:r>
          </a:p>
          <a:p>
            <a:r>
              <a:rPr lang="en-AU" dirty="0"/>
              <a:t>Increase water productivity by:</a:t>
            </a:r>
          </a:p>
          <a:p>
            <a:pPr marL="285750" indent="-285750">
              <a:buFont typeface="Arial" pitchFamily="34" charset="0"/>
              <a:buChar char="•"/>
            </a:pPr>
            <a:r>
              <a:rPr lang="en-AU" dirty="0"/>
              <a:t>reducing the volume of input water</a:t>
            </a:r>
          </a:p>
          <a:p>
            <a:pPr marL="285750" indent="-285750">
              <a:buFont typeface="Arial" pitchFamily="34" charset="0"/>
              <a:buChar char="•"/>
            </a:pPr>
            <a:r>
              <a:rPr lang="en-AU" dirty="0"/>
              <a:t>directly accessing natural water sources</a:t>
            </a:r>
          </a:p>
          <a:p>
            <a:pPr marL="285750" indent="-285750">
              <a:buFont typeface="Arial" pitchFamily="34" charset="0"/>
              <a:buChar char="•"/>
            </a:pPr>
            <a:r>
              <a:rPr lang="en-AU" dirty="0"/>
              <a:t>reusing or recycling used water</a:t>
            </a:r>
          </a:p>
          <a:p>
            <a:pPr marL="285750" indent="-285750">
              <a:buFont typeface="Arial" pitchFamily="34" charset="0"/>
              <a:buChar char="•"/>
            </a:pPr>
            <a:r>
              <a:rPr lang="en-AU" dirty="0"/>
              <a:t>reducing the mass of water emissions</a:t>
            </a:r>
          </a:p>
          <a:p>
            <a:pPr marL="285750" indent="-285750">
              <a:buFont typeface="Arial" pitchFamily="34" charset="0"/>
              <a:buChar char="•"/>
            </a:pPr>
            <a:r>
              <a:rPr lang="en-AU" dirty="0"/>
              <a:t>removing contaminants</a:t>
            </a:r>
          </a:p>
          <a:p>
            <a:pPr marL="285750" indent="-285750">
              <a:buFont typeface="Arial" pitchFamily="34" charset="0"/>
              <a:buChar char="•"/>
            </a:pPr>
            <a:r>
              <a:rPr lang="en-AU" dirty="0"/>
              <a:t>replacing water with other fluids (but dry cooling and heating might increase energy consumption)</a:t>
            </a:r>
          </a:p>
        </p:txBody>
      </p:sp>
    </p:spTree>
    <p:extLst>
      <p:ext uri="{BB962C8B-B14F-4D97-AF65-F5344CB8AC3E}">
        <p14:creationId xmlns:p14="http://schemas.microsoft.com/office/powerpoint/2010/main" val="2415734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Eco-efficiency</a:t>
            </a:r>
          </a:p>
        </p:txBody>
      </p:sp>
      <p:sp>
        <p:nvSpPr>
          <p:cNvPr id="3" name="Text Placeholder 2"/>
          <p:cNvSpPr>
            <a:spLocks noGrp="1"/>
          </p:cNvSpPr>
          <p:nvPr>
            <p:ph type="body" sz="quarter" idx="10"/>
          </p:nvPr>
        </p:nvSpPr>
        <p:spPr>
          <a:xfrm>
            <a:off x="457200" y="1228564"/>
            <a:ext cx="8229600" cy="2993039"/>
          </a:xfrm>
        </p:spPr>
        <p:txBody>
          <a:bodyPr/>
          <a:lstStyle/>
          <a:p>
            <a:r>
              <a:rPr lang="en-AU" dirty="0"/>
              <a:t>Examples: water treatment</a:t>
            </a:r>
          </a:p>
          <a:p>
            <a:endParaRPr lang="en-AU" dirty="0"/>
          </a:p>
          <a:p>
            <a:endParaRPr lang="en-AU" dirty="0"/>
          </a:p>
          <a:p>
            <a:endParaRPr lang="en-AU" dirty="0"/>
          </a:p>
          <a:p>
            <a:endParaRPr lang="en-AU" dirty="0"/>
          </a:p>
          <a:p>
            <a:endParaRPr lang="en-AU" dirty="0"/>
          </a:p>
          <a:p>
            <a:endParaRPr lang="en-AU" dirty="0"/>
          </a:p>
          <a:p>
            <a:r>
              <a:rPr lang="en-AU" dirty="0"/>
              <a:t>Applies to </a:t>
            </a:r>
            <a:r>
              <a:rPr lang="en-AU" b="1" dirty="0"/>
              <a:t>input </a:t>
            </a:r>
            <a:r>
              <a:rPr lang="en-AU" dirty="0"/>
              <a:t>and </a:t>
            </a:r>
            <a:r>
              <a:rPr lang="en-AU" b="1" dirty="0"/>
              <a:t>output </a:t>
            </a:r>
            <a:r>
              <a:rPr lang="en-AU" dirty="0"/>
              <a:t>water</a:t>
            </a:r>
          </a:p>
        </p:txBody>
      </p:sp>
      <p:graphicFrame>
        <p:nvGraphicFramePr>
          <p:cNvPr id="4" name="Table 3">
            <a:extLst>
              <a:ext uri="{FF2B5EF4-FFF2-40B4-BE49-F238E27FC236}">
                <a16:creationId xmlns:a16="http://schemas.microsoft.com/office/drawing/2014/main" id="{81DD810B-DDF4-4CCF-B30B-DFCA71DED922}"/>
              </a:ext>
            </a:extLst>
          </p:cNvPr>
          <p:cNvGraphicFramePr>
            <a:graphicFrameLocks noGrp="1"/>
          </p:cNvGraphicFramePr>
          <p:nvPr>
            <p:extLst>
              <p:ext uri="{D42A27DB-BD31-4B8C-83A1-F6EECF244321}">
                <p14:modId xmlns:p14="http://schemas.microsoft.com/office/powerpoint/2010/main" val="346764793"/>
              </p:ext>
            </p:extLst>
          </p:nvPr>
        </p:nvGraphicFramePr>
        <p:xfrm>
          <a:off x="1524000" y="1797983"/>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578855140"/>
                    </a:ext>
                  </a:extLst>
                </a:gridCol>
                <a:gridCol w="2032000">
                  <a:extLst>
                    <a:ext uri="{9D8B030D-6E8A-4147-A177-3AD203B41FA5}">
                      <a16:colId xmlns:a16="http://schemas.microsoft.com/office/drawing/2014/main" val="716021049"/>
                    </a:ext>
                  </a:extLst>
                </a:gridCol>
                <a:gridCol w="2032000">
                  <a:extLst>
                    <a:ext uri="{9D8B030D-6E8A-4147-A177-3AD203B41FA5}">
                      <a16:colId xmlns:a16="http://schemas.microsoft.com/office/drawing/2014/main" val="4073794524"/>
                    </a:ext>
                  </a:extLst>
                </a:gridCol>
              </a:tblGrid>
              <a:tr h="370840">
                <a:tc>
                  <a:txBody>
                    <a:bodyPr/>
                    <a:lstStyle/>
                    <a:p>
                      <a:r>
                        <a:rPr lang="en-AU" sz="1400" dirty="0">
                          <a:solidFill>
                            <a:schemeClr val="tx1"/>
                          </a:solidFill>
                        </a:rPr>
                        <a:t>Physical</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r>
                        <a:rPr lang="en-AU" sz="1400" dirty="0">
                          <a:solidFill>
                            <a:schemeClr val="tx1"/>
                          </a:solidFill>
                        </a:rPr>
                        <a:t>Biological</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r>
                        <a:rPr lang="en-AU" sz="1400" dirty="0">
                          <a:solidFill>
                            <a:schemeClr val="tx1"/>
                          </a:solidFill>
                        </a:rPr>
                        <a:t>Chemical</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32762117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solidFill>
                            <a:schemeClr val="tx2"/>
                          </a:solidFill>
                        </a:rPr>
                        <a:t>Membrane bioreactor</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400" dirty="0">
                          <a:solidFill>
                            <a:schemeClr val="tx2"/>
                          </a:solidFill>
                        </a:rPr>
                        <a:t>Membrane bioreactor</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400" dirty="0">
                          <a:solidFill>
                            <a:schemeClr val="tx2"/>
                          </a:solidFill>
                        </a:rPr>
                        <a:t>Disinfection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922788"/>
                  </a:ext>
                </a:extLst>
              </a:tr>
              <a:tr h="370840">
                <a:tc>
                  <a:txBody>
                    <a:bodyPr/>
                    <a:lstStyle/>
                    <a:p>
                      <a:r>
                        <a:rPr lang="en-AU" sz="1400" dirty="0">
                          <a:solidFill>
                            <a:schemeClr val="tx2"/>
                          </a:solidFill>
                        </a:rPr>
                        <a:t>Membrane filtration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400" dirty="0">
                          <a:solidFill>
                            <a:schemeClr val="tx2"/>
                          </a:solidFill>
                        </a:rPr>
                        <a:t>Biological treatment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400" dirty="0">
                          <a:solidFill>
                            <a:schemeClr val="tx2"/>
                          </a:solidFill>
                        </a:rPr>
                        <a:t>Ion exchange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2550346"/>
                  </a:ext>
                </a:extLst>
              </a:tr>
              <a:tr h="370840">
                <a:tc>
                  <a:txBody>
                    <a:bodyPr/>
                    <a:lstStyle/>
                    <a:p>
                      <a:r>
                        <a:rPr lang="en-AU" sz="1400" dirty="0">
                          <a:solidFill>
                            <a:schemeClr val="tx2"/>
                          </a:solidFill>
                        </a:rPr>
                        <a:t>Basic filtration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1400">
                        <a:solidFill>
                          <a:schemeClr val="tx2"/>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1400" dirty="0">
                        <a:solidFill>
                          <a:schemeClr val="tx2"/>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03207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solidFill>
                            <a:schemeClr val="tx2"/>
                          </a:solidFill>
                        </a:rPr>
                        <a:t>Flotation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1400" dirty="0">
                        <a:solidFill>
                          <a:schemeClr val="tx2"/>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1400" dirty="0">
                        <a:solidFill>
                          <a:schemeClr val="tx2"/>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0552369"/>
                  </a:ext>
                </a:extLst>
              </a:tr>
            </a:tbl>
          </a:graphicData>
        </a:graphic>
      </p:graphicFrame>
    </p:spTree>
    <p:extLst>
      <p:ext uri="{BB962C8B-B14F-4D97-AF65-F5344CB8AC3E}">
        <p14:creationId xmlns:p14="http://schemas.microsoft.com/office/powerpoint/2010/main" val="3537310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Engineering design for sustainability</a:t>
            </a:r>
            <a:r>
              <a:rPr lang="en-AU"/>
              <a:t>: skills</a:t>
            </a:r>
            <a:endParaRPr lang="en-AU" dirty="0">
              <a:solidFill>
                <a:srgbClr val="00B0F0"/>
              </a:solidFill>
            </a:endParaRPr>
          </a:p>
        </p:txBody>
      </p:sp>
      <p:sp>
        <p:nvSpPr>
          <p:cNvPr id="3" name="Text Placeholder 2"/>
          <p:cNvSpPr>
            <a:spLocks noGrp="1"/>
          </p:cNvSpPr>
          <p:nvPr>
            <p:ph type="body" sz="quarter" idx="10"/>
          </p:nvPr>
        </p:nvSpPr>
        <p:spPr/>
        <p:txBody>
          <a:bodyPr/>
          <a:lstStyle/>
          <a:p>
            <a:r>
              <a:rPr lang="en-AU" dirty="0"/>
              <a:t>Define </a:t>
            </a:r>
            <a:r>
              <a:rPr lang="en-AU" b="1" dirty="0"/>
              <a:t>sustainable development</a:t>
            </a:r>
            <a:r>
              <a:rPr lang="en-AU" dirty="0"/>
              <a:t> or </a:t>
            </a:r>
            <a:r>
              <a:rPr lang="en-AU" b="1" dirty="0"/>
              <a:t>regenerative development</a:t>
            </a:r>
            <a:r>
              <a:rPr lang="en-AU" dirty="0"/>
              <a:t> in the context of your product’s life cycle</a:t>
            </a:r>
          </a:p>
          <a:p>
            <a:r>
              <a:rPr lang="en-AU" dirty="0"/>
              <a:t>Compile non-overlapping sets of </a:t>
            </a:r>
            <a:r>
              <a:rPr lang="en-AU" b="1" dirty="0"/>
              <a:t>design requirements</a:t>
            </a:r>
            <a:r>
              <a:rPr lang="en-AU" dirty="0"/>
              <a:t> and </a:t>
            </a:r>
            <a:r>
              <a:rPr lang="en-AU" b="1" dirty="0"/>
              <a:t>performance indicators</a:t>
            </a:r>
          </a:p>
          <a:p>
            <a:r>
              <a:rPr lang="en-AU" dirty="0"/>
              <a:t>Develop </a:t>
            </a:r>
            <a:r>
              <a:rPr lang="en-AU" b="1" dirty="0"/>
              <a:t>theoretical targets</a:t>
            </a:r>
            <a:r>
              <a:rPr lang="en-AU" dirty="0"/>
              <a:t> for the design requirements</a:t>
            </a:r>
          </a:p>
          <a:p>
            <a:endParaRPr lang="en-AU" dirty="0"/>
          </a:p>
        </p:txBody>
      </p:sp>
      <p:sp>
        <p:nvSpPr>
          <p:cNvPr id="7" name="TextBox 6">
            <a:extLst>
              <a:ext uri="{FF2B5EF4-FFF2-40B4-BE49-F238E27FC236}">
                <a16:creationId xmlns:a16="http://schemas.microsoft.com/office/drawing/2014/main" id="{CE2FF9D6-795E-461C-964F-A1A62A32DDF3}"/>
              </a:ext>
            </a:extLst>
          </p:cNvPr>
          <p:cNvSpPr txBox="1"/>
          <p:nvPr/>
        </p:nvSpPr>
        <p:spPr>
          <a:xfrm>
            <a:off x="3026979" y="3017018"/>
            <a:ext cx="3090041" cy="523220"/>
          </a:xfrm>
          <a:prstGeom prst="rect">
            <a:avLst/>
          </a:prstGeom>
          <a:noFill/>
        </p:spPr>
        <p:txBody>
          <a:bodyPr wrap="square" rtlCol="0">
            <a:spAutoFit/>
          </a:bodyPr>
          <a:lstStyle/>
          <a:p>
            <a:r>
              <a:rPr lang="en-AU" sz="1400" b="1" dirty="0">
                <a:solidFill>
                  <a:srgbClr val="FF0000"/>
                </a:solidFill>
              </a:rPr>
              <a:t>Project</a:t>
            </a:r>
          </a:p>
          <a:p>
            <a:r>
              <a:rPr lang="en-AU" sz="1400" dirty="0">
                <a:solidFill>
                  <a:srgbClr val="FF0000"/>
                </a:solidFill>
              </a:rPr>
              <a:t>Demonstrate each of the 3 skills</a:t>
            </a:r>
          </a:p>
        </p:txBody>
      </p:sp>
    </p:spTree>
    <p:extLst>
      <p:ext uri="{BB962C8B-B14F-4D97-AF65-F5344CB8AC3E}">
        <p14:creationId xmlns:p14="http://schemas.microsoft.com/office/powerpoint/2010/main" val="350854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Eco-efficiency</a:t>
            </a:r>
          </a:p>
        </p:txBody>
      </p:sp>
      <p:sp>
        <p:nvSpPr>
          <p:cNvPr id="3" name="Text Placeholder 2"/>
          <p:cNvSpPr>
            <a:spLocks noGrp="1"/>
          </p:cNvSpPr>
          <p:nvPr>
            <p:ph type="body" sz="quarter" idx="10"/>
          </p:nvPr>
        </p:nvSpPr>
        <p:spPr>
          <a:xfrm>
            <a:off x="457200" y="1228564"/>
            <a:ext cx="8229600" cy="2993039"/>
          </a:xfrm>
        </p:spPr>
        <p:txBody>
          <a:bodyPr/>
          <a:lstStyle/>
          <a:p>
            <a:r>
              <a:rPr lang="en-AU" dirty="0"/>
              <a:t>Examples: water treatment</a:t>
            </a:r>
          </a:p>
          <a:p>
            <a:endParaRPr lang="en-AU" dirty="0"/>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a:hlinkClick r:id="rId3"/>
              </a:rPr>
              <a:t>Sydney Water 2009</a:t>
            </a:r>
            <a:r>
              <a:rPr lang="en-AU" sz="1000" dirty="0"/>
              <a:t>)</a:t>
            </a:r>
            <a:endParaRPr lang="en-AU" dirty="0"/>
          </a:p>
        </p:txBody>
      </p:sp>
      <p:pic>
        <p:nvPicPr>
          <p:cNvPr id="4" name="Picture 2">
            <a:extLst>
              <a:ext uri="{FF2B5EF4-FFF2-40B4-BE49-F238E27FC236}">
                <a16:creationId xmlns:a16="http://schemas.microsoft.com/office/drawing/2014/main" id="{64FD7984-4BCD-454B-8192-A2ED17EE293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l="10475" t="17601" r="9589" b="12845"/>
          <a:stretch>
            <a:fillRect/>
          </a:stretch>
        </p:blipFill>
        <p:spPr bwMode="auto">
          <a:xfrm>
            <a:off x="2701159" y="187497"/>
            <a:ext cx="6437964" cy="476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5265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5BE7-7C1E-4724-A475-294905804F2A}"/>
              </a:ext>
            </a:extLst>
          </p:cNvPr>
          <p:cNvSpPr>
            <a:spLocks noGrp="1"/>
          </p:cNvSpPr>
          <p:nvPr>
            <p:ph type="title"/>
          </p:nvPr>
        </p:nvSpPr>
        <p:spPr/>
        <p:txBody>
          <a:bodyPr/>
          <a:lstStyle/>
          <a:p>
            <a:r>
              <a:rPr lang="en-AU" dirty="0"/>
              <a:t>Eco-efficiency</a:t>
            </a:r>
          </a:p>
        </p:txBody>
      </p:sp>
      <p:sp>
        <p:nvSpPr>
          <p:cNvPr id="3" name="Text Placeholder 2">
            <a:extLst>
              <a:ext uri="{FF2B5EF4-FFF2-40B4-BE49-F238E27FC236}">
                <a16:creationId xmlns:a16="http://schemas.microsoft.com/office/drawing/2014/main" id="{1A05DC6A-68BA-4885-8FE3-E8026E275854}"/>
              </a:ext>
            </a:extLst>
          </p:cNvPr>
          <p:cNvSpPr>
            <a:spLocks noGrp="1"/>
          </p:cNvSpPr>
          <p:nvPr>
            <p:ph type="body" sz="quarter" idx="10"/>
          </p:nvPr>
        </p:nvSpPr>
        <p:spPr/>
        <p:txBody>
          <a:bodyPr/>
          <a:lstStyle/>
          <a:p>
            <a:r>
              <a:rPr lang="en-AU" dirty="0"/>
              <a:t>Skill: Increase </a:t>
            </a:r>
            <a:r>
              <a:rPr lang="en-AU" b="1" dirty="0"/>
              <a:t>eco-efficiency</a:t>
            </a:r>
            <a:endParaRPr lang="en-AU" dirty="0"/>
          </a:p>
          <a:p>
            <a:r>
              <a:rPr lang="en-AU" dirty="0">
                <a:solidFill>
                  <a:schemeClr val="bg1"/>
                </a:solidFill>
              </a:rPr>
              <a:t>Activity</a:t>
            </a:r>
          </a:p>
          <a:p>
            <a:pPr marL="342900" indent="-342900">
              <a:buFont typeface="+mj-lt"/>
              <a:buAutoNum type="arabicPeriod"/>
            </a:pPr>
            <a:r>
              <a:rPr lang="en-AU" dirty="0"/>
              <a:t>For your system, identify the resources with largest potential for an increase in eco-efficiency</a:t>
            </a:r>
          </a:p>
          <a:p>
            <a:pPr marL="342900" indent="-342900">
              <a:buFont typeface="+mj-lt"/>
              <a:buAutoNum type="arabicPeriod"/>
            </a:pPr>
            <a:r>
              <a:rPr lang="en-AU" dirty="0"/>
              <a:t>Identify eco-efficient options that are relevant to your system</a:t>
            </a:r>
          </a:p>
          <a:p>
            <a:endParaRPr lang="en-AU" dirty="0"/>
          </a:p>
        </p:txBody>
      </p:sp>
      <p:graphicFrame>
        <p:nvGraphicFramePr>
          <p:cNvPr id="4" name="Table 3">
            <a:extLst>
              <a:ext uri="{FF2B5EF4-FFF2-40B4-BE49-F238E27FC236}">
                <a16:creationId xmlns:a16="http://schemas.microsoft.com/office/drawing/2014/main" id="{CEFB41B3-69E9-4226-8811-15F8BF8EC76D}"/>
              </a:ext>
            </a:extLst>
          </p:cNvPr>
          <p:cNvGraphicFramePr>
            <a:graphicFrameLocks noGrp="1"/>
          </p:cNvGraphicFramePr>
          <p:nvPr>
            <p:extLst>
              <p:ext uri="{D42A27DB-BD31-4B8C-83A1-F6EECF244321}">
                <p14:modId xmlns:p14="http://schemas.microsoft.com/office/powerpoint/2010/main" val="3822922536"/>
              </p:ext>
            </p:extLst>
          </p:nvPr>
        </p:nvGraphicFramePr>
        <p:xfrm>
          <a:off x="5549600" y="136128"/>
          <a:ext cx="3137200" cy="1854200"/>
        </p:xfrm>
        <a:graphic>
          <a:graphicData uri="http://schemas.openxmlformats.org/drawingml/2006/table">
            <a:tbl>
              <a:tblPr firstRow="1" bandRow="1">
                <a:tableStyleId>{5C22544A-7EE6-4342-B048-85BDC9FD1C3A}</a:tableStyleId>
              </a:tblPr>
              <a:tblGrid>
                <a:gridCol w="11052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lnSpc>
                          <a:spcPct val="120000"/>
                        </a:lnSpc>
                        <a:spcBef>
                          <a:spcPts val="600"/>
                        </a:spcBef>
                        <a:spcAft>
                          <a:spcPts val="600"/>
                        </a:spcAft>
                      </a:pPr>
                      <a:r>
                        <a:rPr lang="en-AU" sz="1000" dirty="0">
                          <a:solidFill>
                            <a:schemeClr val="tx1"/>
                          </a:solidFill>
                          <a:effectLst/>
                        </a:rPr>
                        <a:t>Resource</a:t>
                      </a:r>
                      <a:endParaRPr lang="en-AU" sz="1100" dirty="0">
                        <a:solidFill>
                          <a:schemeClr val="tx1"/>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75000"/>
                        <a:lumOff val="25000"/>
                      </a:schemeClr>
                    </a:solidFill>
                  </a:tcPr>
                </a:tc>
                <a:tc>
                  <a:txBody>
                    <a:bodyPr/>
                    <a:lstStyle/>
                    <a:p>
                      <a:pPr algn="ctr">
                        <a:lnSpc>
                          <a:spcPct val="120000"/>
                        </a:lnSpc>
                        <a:spcBef>
                          <a:spcPts val="600"/>
                        </a:spcBef>
                        <a:spcAft>
                          <a:spcPts val="600"/>
                        </a:spcAft>
                      </a:pPr>
                      <a:r>
                        <a:rPr lang="en-AU" sz="1000" dirty="0">
                          <a:solidFill>
                            <a:srgbClr val="FF0000"/>
                          </a:solidFill>
                          <a:effectLst/>
                        </a:rPr>
                        <a:t>Minimise</a:t>
                      </a:r>
                      <a:endParaRPr lang="en-AU" sz="110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75000"/>
                        <a:lumOff val="25000"/>
                      </a:schemeClr>
                    </a:solidFill>
                  </a:tcPr>
                </a:tc>
                <a:extLst>
                  <a:ext uri="{0D108BD9-81ED-4DB2-BD59-A6C34878D82A}">
                    <a16:rowId xmlns:a16="http://schemas.microsoft.com/office/drawing/2014/main" val="10000"/>
                  </a:ext>
                </a:extLst>
              </a:tr>
              <a:tr h="370840">
                <a:tc>
                  <a:txBody>
                    <a:bodyPr/>
                    <a:lstStyle/>
                    <a:p>
                      <a:pPr algn="ctr">
                        <a:lnSpc>
                          <a:spcPct val="120000"/>
                        </a:lnSpc>
                        <a:spcBef>
                          <a:spcPts val="600"/>
                        </a:spcBef>
                        <a:spcAft>
                          <a:spcPts val="600"/>
                        </a:spcAft>
                      </a:pPr>
                      <a:r>
                        <a:rPr lang="en-AU" sz="1000" dirty="0">
                          <a:solidFill>
                            <a:schemeClr val="tx2"/>
                          </a:solidFill>
                          <a:effectLst/>
                        </a:rPr>
                        <a:t>Materials</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Materials un-recovered</a:t>
                      </a:r>
                      <a:br>
                        <a:rPr lang="en-AU" sz="1000" b="0" dirty="0">
                          <a:solidFill>
                            <a:srgbClr val="FF0000"/>
                          </a:solidFill>
                          <a:effectLst/>
                        </a:rPr>
                      </a:br>
                      <a:r>
                        <a:rPr lang="en-AU" sz="1000" b="0" dirty="0">
                          <a:solidFill>
                            <a:srgbClr val="FF0000"/>
                          </a:solidFill>
                          <a:effectLst/>
                        </a:rPr>
                        <a:t>Materials adversely disturbed</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lnSpc>
                          <a:spcPct val="120000"/>
                        </a:lnSpc>
                        <a:spcBef>
                          <a:spcPts val="600"/>
                        </a:spcBef>
                        <a:spcAft>
                          <a:spcPts val="600"/>
                        </a:spcAft>
                      </a:pPr>
                      <a:r>
                        <a:rPr lang="en-AU" sz="1000" dirty="0">
                          <a:solidFill>
                            <a:schemeClr val="tx2"/>
                          </a:solidFill>
                          <a:effectLst/>
                        </a:rPr>
                        <a:t>Energy</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Energy un-recovered</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lnSpc>
                          <a:spcPct val="120000"/>
                        </a:lnSpc>
                        <a:spcBef>
                          <a:spcPts val="600"/>
                        </a:spcBef>
                        <a:spcAft>
                          <a:spcPts val="600"/>
                        </a:spcAft>
                      </a:pPr>
                      <a:r>
                        <a:rPr lang="en-AU" sz="1000" dirty="0">
                          <a:solidFill>
                            <a:schemeClr val="tx2"/>
                          </a:solidFill>
                          <a:effectLst/>
                        </a:rPr>
                        <a:t>Space</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Space required</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lnSpc>
                          <a:spcPct val="120000"/>
                        </a:lnSpc>
                        <a:spcBef>
                          <a:spcPts val="600"/>
                        </a:spcBef>
                        <a:spcAft>
                          <a:spcPts val="600"/>
                        </a:spcAft>
                      </a:pPr>
                      <a:r>
                        <a:rPr lang="en-AU" sz="1000" dirty="0">
                          <a:solidFill>
                            <a:schemeClr val="tx2"/>
                          </a:solidFill>
                          <a:effectLst/>
                        </a:rPr>
                        <a:t>Biological impact</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Toxic impact</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79867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Text Placeholder 2"/>
          <p:cNvSpPr>
            <a:spLocks noGrp="1"/>
          </p:cNvSpPr>
          <p:nvPr>
            <p:ph type="body" sz="quarter" idx="10"/>
          </p:nvPr>
        </p:nvSpPr>
        <p:spPr/>
        <p:txBody>
          <a:bodyPr/>
          <a:lstStyle/>
          <a:p>
            <a:endParaRPr lang="en-AU" dirty="0"/>
          </a:p>
          <a:p>
            <a:endParaRPr lang="en-AU" dirty="0"/>
          </a:p>
          <a:p>
            <a:pPr algn="ctr"/>
            <a:r>
              <a:rPr lang="en-AU" sz="1800" b="1" dirty="0">
                <a:solidFill>
                  <a:schemeClr val="bg1"/>
                </a:solidFill>
              </a:rPr>
              <a:t>Eco-effectiveness</a:t>
            </a:r>
          </a:p>
        </p:txBody>
      </p:sp>
    </p:spTree>
    <p:extLst>
      <p:ext uri="{BB962C8B-B14F-4D97-AF65-F5344CB8AC3E}">
        <p14:creationId xmlns:p14="http://schemas.microsoft.com/office/powerpoint/2010/main" val="712622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Eco-effectiveness</a:t>
            </a:r>
          </a:p>
        </p:txBody>
      </p:sp>
      <p:sp>
        <p:nvSpPr>
          <p:cNvPr id="3" name="Text Placeholder 2"/>
          <p:cNvSpPr>
            <a:spLocks noGrp="1"/>
          </p:cNvSpPr>
          <p:nvPr>
            <p:ph type="body" sz="quarter" idx="10"/>
          </p:nvPr>
        </p:nvSpPr>
        <p:spPr/>
        <p:txBody>
          <a:bodyPr/>
          <a:lstStyle/>
          <a:p>
            <a:r>
              <a:rPr lang="en-AU" dirty="0"/>
              <a:t>Waste equals food</a:t>
            </a:r>
          </a:p>
          <a:p>
            <a:r>
              <a:rPr lang="en-AU" dirty="0"/>
              <a:t>Maximise the positive impacts through </a:t>
            </a:r>
            <a:r>
              <a:rPr lang="en-AU" b="1" dirty="0"/>
              <a:t>benign </a:t>
            </a:r>
            <a:r>
              <a:rPr lang="en-AU" dirty="0"/>
              <a:t>or </a:t>
            </a:r>
            <a:r>
              <a:rPr lang="en-AU" b="1" dirty="0"/>
              <a:t>regenerative </a:t>
            </a:r>
            <a:r>
              <a:rPr lang="en-AU" dirty="0"/>
              <a:t>design</a:t>
            </a:r>
          </a:p>
          <a:p>
            <a:endParaRPr lang="en-AU" dirty="0"/>
          </a:p>
          <a:p>
            <a:r>
              <a:rPr lang="en-AU" dirty="0"/>
              <a:t>							</a:t>
            </a:r>
            <a:r>
              <a:rPr lang="en-AU" b="1" dirty="0"/>
              <a:t>Foreign </a:t>
            </a:r>
            <a:r>
              <a:rPr lang="en-AU" dirty="0"/>
              <a:t>and often </a:t>
            </a:r>
            <a:r>
              <a:rPr lang="en-AU" b="1" dirty="0"/>
              <a:t>toxic </a:t>
            </a:r>
            <a:r>
              <a:rPr lang="en-AU" dirty="0"/>
              <a:t>to the biosphere (e.g., PET)</a:t>
            </a:r>
          </a:p>
          <a:p>
            <a:r>
              <a:rPr lang="en-AU" dirty="0"/>
              <a:t>							Products of </a:t>
            </a:r>
            <a:r>
              <a:rPr lang="en-AU" b="1" dirty="0"/>
              <a:t>service</a:t>
            </a:r>
          </a:p>
          <a:p>
            <a:endParaRPr lang="en-AU" dirty="0"/>
          </a:p>
          <a:p>
            <a:r>
              <a:rPr lang="en-AU" dirty="0"/>
              <a:t>							</a:t>
            </a:r>
            <a:r>
              <a:rPr lang="en-AU" b="1" dirty="0"/>
              <a:t>Decompose </a:t>
            </a:r>
            <a:r>
              <a:rPr lang="en-AU" dirty="0"/>
              <a:t>in and </a:t>
            </a:r>
            <a:r>
              <a:rPr lang="en-AU" b="1" dirty="0"/>
              <a:t>nourish </a:t>
            </a:r>
            <a:r>
              <a:rPr lang="en-AU" dirty="0"/>
              <a:t>the biosphere (e.g., cotton)</a:t>
            </a:r>
          </a:p>
          <a:p>
            <a:r>
              <a:rPr lang="en-AU" dirty="0"/>
              <a:t>							Products of </a:t>
            </a:r>
            <a:r>
              <a:rPr lang="en-AU" b="1" dirty="0"/>
              <a:t>consumption</a:t>
            </a:r>
          </a:p>
          <a:p>
            <a:r>
              <a:rPr lang="en-AU" sz="1000" dirty="0"/>
              <a:t>(</a:t>
            </a:r>
            <a:r>
              <a:rPr lang="en-AU" sz="1000" dirty="0" err="1"/>
              <a:t>Braungart</a:t>
            </a:r>
            <a:r>
              <a:rPr lang="en-AU" sz="1000" dirty="0"/>
              <a:t> et al. 2006; McDonough &amp; </a:t>
            </a:r>
            <a:r>
              <a:rPr lang="en-AU" sz="1000" dirty="0" err="1"/>
              <a:t>Braungart</a:t>
            </a:r>
            <a:r>
              <a:rPr lang="en-AU" sz="1000" dirty="0"/>
              <a:t> 2001)</a:t>
            </a:r>
          </a:p>
        </p:txBody>
      </p:sp>
      <p:pic>
        <p:nvPicPr>
          <p:cNvPr id="2050" name="Picture 35" descr="effective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97" y="2441122"/>
            <a:ext cx="30099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3363690" y="3373211"/>
            <a:ext cx="5110843" cy="0"/>
          </a:xfrm>
          <a:prstGeom prst="line">
            <a:avLst/>
          </a:prstGeom>
          <a:ln w="12700">
            <a:solidFill>
              <a:schemeClr val="tx1">
                <a:lumMod val="50000"/>
              </a:schemeClr>
            </a:solidFill>
            <a:prstDash val="lg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0989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Eco-effectiveness</a:t>
            </a:r>
          </a:p>
        </p:txBody>
      </p:sp>
      <p:sp>
        <p:nvSpPr>
          <p:cNvPr id="3" name="Text Placeholder 2"/>
          <p:cNvSpPr>
            <a:spLocks noGrp="1"/>
          </p:cNvSpPr>
          <p:nvPr>
            <p:ph type="body" sz="quarter" idx="10"/>
          </p:nvPr>
        </p:nvSpPr>
        <p:spPr/>
        <p:txBody>
          <a:bodyPr/>
          <a:lstStyle/>
          <a:p>
            <a:r>
              <a:rPr lang="en-AU" dirty="0"/>
              <a:t>Typical actions:</a:t>
            </a:r>
          </a:p>
          <a:p>
            <a:pPr marL="285750" indent="-285750">
              <a:buFont typeface="Arial" pitchFamily="34" charset="0"/>
              <a:buChar char="•"/>
            </a:pPr>
            <a:r>
              <a:rPr lang="en-AU" b="1" dirty="0"/>
              <a:t>Separate </a:t>
            </a:r>
            <a:r>
              <a:rPr lang="en-AU" dirty="0"/>
              <a:t>biological and technical materials</a:t>
            </a:r>
          </a:p>
          <a:p>
            <a:pPr marL="285750" indent="-285750">
              <a:buFont typeface="Arial" pitchFamily="34" charset="0"/>
              <a:buChar char="•"/>
            </a:pPr>
            <a:r>
              <a:rPr lang="en-AU" b="1" dirty="0"/>
              <a:t>Return </a:t>
            </a:r>
            <a:r>
              <a:rPr lang="en-AU" dirty="0"/>
              <a:t>natural or synthetic, </a:t>
            </a:r>
            <a:r>
              <a:rPr lang="en-AU" b="1" dirty="0"/>
              <a:t>biodegradable </a:t>
            </a:r>
            <a:r>
              <a:rPr lang="en-AU" dirty="0"/>
              <a:t>resources to the biosphere without contamination</a:t>
            </a:r>
          </a:p>
          <a:p>
            <a:pPr marL="468313" lvl="1" indent="-285750">
              <a:buFont typeface="Arial" pitchFamily="34" charset="0"/>
              <a:buChar char="•"/>
            </a:pPr>
            <a:r>
              <a:rPr lang="en-AU" dirty="0"/>
              <a:t>Positive contribution to the biosphere</a:t>
            </a:r>
          </a:p>
          <a:p>
            <a:pPr marL="285750" indent="-285750">
              <a:buFont typeface="Arial" pitchFamily="34" charset="0"/>
              <a:buChar char="•"/>
            </a:pPr>
            <a:r>
              <a:rPr lang="en-AU" dirty="0"/>
              <a:t>Perpetually </a:t>
            </a:r>
            <a:r>
              <a:rPr lang="en-AU" b="1" dirty="0"/>
              <a:t>reuse </a:t>
            </a:r>
            <a:r>
              <a:rPr lang="en-AU" dirty="0"/>
              <a:t>natural or synthetic, </a:t>
            </a:r>
            <a:r>
              <a:rPr lang="en-AU" b="1" dirty="0"/>
              <a:t>non-biodegradable </a:t>
            </a:r>
            <a:r>
              <a:rPr lang="en-AU" dirty="0"/>
              <a:t>resources without loss of integrity</a:t>
            </a:r>
          </a:p>
          <a:p>
            <a:pPr marL="468313" lvl="1" indent="-285750">
              <a:buFont typeface="Arial" pitchFamily="34" charset="0"/>
              <a:buChar char="•"/>
            </a:pPr>
            <a:r>
              <a:rPr lang="en-AU" dirty="0"/>
              <a:t>No contamination of the biosphere or resources</a:t>
            </a:r>
          </a:p>
          <a:p>
            <a:pPr marL="285750" indent="-285750">
              <a:buFont typeface="Arial" pitchFamily="34" charset="0"/>
              <a:buChar char="•"/>
            </a:pPr>
            <a:r>
              <a:rPr lang="en-AU" dirty="0"/>
              <a:t>Fully utilise each resource</a:t>
            </a:r>
          </a:p>
          <a:p>
            <a:endParaRPr lang="en-AU" dirty="0"/>
          </a:p>
          <a:p>
            <a:r>
              <a:rPr lang="en-AU" sz="1000" dirty="0"/>
              <a:t>(</a:t>
            </a:r>
            <a:r>
              <a:rPr lang="en-AU" sz="1000" dirty="0" err="1"/>
              <a:t>Braungart</a:t>
            </a:r>
            <a:r>
              <a:rPr lang="en-AU" sz="1000" dirty="0"/>
              <a:t> et al. 2006; McDonough &amp; </a:t>
            </a:r>
            <a:r>
              <a:rPr lang="en-AU" sz="1000" dirty="0" err="1"/>
              <a:t>Braungart</a:t>
            </a:r>
            <a:r>
              <a:rPr lang="en-AU" sz="1000" dirty="0"/>
              <a:t> 2001)</a:t>
            </a:r>
          </a:p>
        </p:txBody>
      </p:sp>
    </p:spTree>
    <p:extLst>
      <p:ext uri="{BB962C8B-B14F-4D97-AF65-F5344CB8AC3E}">
        <p14:creationId xmlns:p14="http://schemas.microsoft.com/office/powerpoint/2010/main" val="143618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Eco-effectiveness</a:t>
            </a:r>
          </a:p>
        </p:txBody>
      </p:sp>
      <p:sp>
        <p:nvSpPr>
          <p:cNvPr id="3" name="Text Placeholder 2"/>
          <p:cNvSpPr>
            <a:spLocks noGrp="1"/>
          </p:cNvSpPr>
          <p:nvPr>
            <p:ph type="body" sz="quarter" idx="10"/>
          </p:nvPr>
        </p:nvSpPr>
        <p:spPr/>
        <p:txBody>
          <a:bodyPr/>
          <a:lstStyle/>
          <a:p>
            <a:r>
              <a:rPr lang="en-AU" dirty="0"/>
              <a:t>What is the </a:t>
            </a:r>
            <a:r>
              <a:rPr lang="en-AU" b="1" dirty="0"/>
              <a:t>optimal </a:t>
            </a:r>
            <a:r>
              <a:rPr lang="en-AU" dirty="0"/>
              <a:t>service?</a:t>
            </a:r>
          </a:p>
          <a:p>
            <a:endParaRPr lang="en-AU" dirty="0"/>
          </a:p>
          <a:p>
            <a:endParaRPr lang="en-AU" dirty="0"/>
          </a:p>
          <a:p>
            <a:endParaRPr lang="en-AU" dirty="0"/>
          </a:p>
          <a:p>
            <a:endParaRPr lang="en-AU" dirty="0"/>
          </a:p>
          <a:p>
            <a:endParaRPr lang="en-AU" dirty="0"/>
          </a:p>
          <a:p>
            <a:endParaRPr lang="en-AU" dirty="0"/>
          </a:p>
          <a:p>
            <a:r>
              <a:rPr lang="en-AU" dirty="0"/>
              <a:t>							        					eco-effectiveness</a:t>
            </a:r>
          </a:p>
        </p:txBody>
      </p:sp>
      <p:graphicFrame>
        <p:nvGraphicFramePr>
          <p:cNvPr id="7" name="Table 6"/>
          <p:cNvGraphicFramePr>
            <a:graphicFrameLocks noGrp="1"/>
          </p:cNvGraphicFramePr>
          <p:nvPr>
            <p:extLst>
              <p:ext uri="{D42A27DB-BD31-4B8C-83A1-F6EECF244321}">
                <p14:modId xmlns:p14="http://schemas.microsoft.com/office/powerpoint/2010/main" val="1633303244"/>
              </p:ext>
            </p:extLst>
          </p:nvPr>
        </p:nvGraphicFramePr>
        <p:xfrm>
          <a:off x="1638300" y="190943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lnSpc>
                          <a:spcPct val="120000"/>
                        </a:lnSpc>
                        <a:spcBef>
                          <a:spcPts val="600"/>
                        </a:spcBef>
                        <a:spcAft>
                          <a:spcPts val="600"/>
                        </a:spcAft>
                      </a:pPr>
                      <a:r>
                        <a:rPr lang="en-AU" sz="1000" dirty="0">
                          <a:solidFill>
                            <a:schemeClr val="tx1"/>
                          </a:solidFill>
                          <a:effectLst/>
                        </a:rPr>
                        <a:t>Resource</a:t>
                      </a:r>
                      <a:endParaRPr lang="en-AU" sz="1100" dirty="0">
                        <a:solidFill>
                          <a:schemeClr val="tx1"/>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75000"/>
                        <a:lumOff val="25000"/>
                      </a:schemeClr>
                    </a:solidFill>
                  </a:tcPr>
                </a:tc>
                <a:tc>
                  <a:txBody>
                    <a:bodyPr/>
                    <a:lstStyle/>
                    <a:p>
                      <a:pPr algn="ctr">
                        <a:lnSpc>
                          <a:spcPct val="120000"/>
                        </a:lnSpc>
                        <a:spcBef>
                          <a:spcPts val="600"/>
                        </a:spcBef>
                        <a:spcAft>
                          <a:spcPts val="600"/>
                        </a:spcAft>
                      </a:pPr>
                      <a:r>
                        <a:rPr lang="en-AU" sz="1000" dirty="0">
                          <a:solidFill>
                            <a:srgbClr val="FF0000"/>
                          </a:solidFill>
                          <a:effectLst/>
                        </a:rPr>
                        <a:t>Minimise</a:t>
                      </a:r>
                      <a:endParaRPr lang="en-AU" sz="110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75000"/>
                        <a:lumOff val="25000"/>
                      </a:schemeClr>
                    </a:solidFill>
                  </a:tcPr>
                </a:tc>
                <a:tc>
                  <a:txBody>
                    <a:bodyPr/>
                    <a:lstStyle/>
                    <a:p>
                      <a:pPr algn="ctr">
                        <a:lnSpc>
                          <a:spcPct val="120000"/>
                        </a:lnSpc>
                        <a:spcBef>
                          <a:spcPts val="600"/>
                        </a:spcBef>
                        <a:spcAft>
                          <a:spcPts val="600"/>
                        </a:spcAft>
                      </a:pPr>
                      <a:r>
                        <a:rPr lang="en-AU" sz="1000" dirty="0">
                          <a:solidFill>
                            <a:srgbClr val="00B050"/>
                          </a:solidFill>
                          <a:effectLst/>
                        </a:rPr>
                        <a:t>Maximise</a:t>
                      </a:r>
                      <a:endParaRPr lang="en-AU" sz="110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75000"/>
                        <a:lumOff val="25000"/>
                      </a:schemeClr>
                    </a:solidFill>
                  </a:tcPr>
                </a:tc>
                <a:extLst>
                  <a:ext uri="{0D108BD9-81ED-4DB2-BD59-A6C34878D82A}">
                    <a16:rowId xmlns:a16="http://schemas.microsoft.com/office/drawing/2014/main" val="10000"/>
                  </a:ext>
                </a:extLst>
              </a:tr>
              <a:tr h="370840">
                <a:tc>
                  <a:txBody>
                    <a:bodyPr/>
                    <a:lstStyle/>
                    <a:p>
                      <a:pPr algn="ctr">
                        <a:lnSpc>
                          <a:spcPct val="120000"/>
                        </a:lnSpc>
                        <a:spcBef>
                          <a:spcPts val="600"/>
                        </a:spcBef>
                        <a:spcAft>
                          <a:spcPts val="600"/>
                        </a:spcAft>
                      </a:pPr>
                      <a:r>
                        <a:rPr lang="en-AU" sz="1000" dirty="0">
                          <a:solidFill>
                            <a:schemeClr val="tx2"/>
                          </a:solidFill>
                          <a:effectLst/>
                        </a:rPr>
                        <a:t>Materials</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Materials un-recovered</a:t>
                      </a:r>
                      <a:br>
                        <a:rPr lang="en-AU" sz="1000" b="0" dirty="0">
                          <a:solidFill>
                            <a:srgbClr val="FF0000"/>
                          </a:solidFill>
                          <a:effectLst/>
                        </a:rPr>
                      </a:br>
                      <a:r>
                        <a:rPr lang="en-AU" sz="1000" b="0" dirty="0">
                          <a:solidFill>
                            <a:srgbClr val="FF0000"/>
                          </a:solidFill>
                          <a:effectLst/>
                        </a:rPr>
                        <a:t>Materials adversely disturbed</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Materials upgraded</a:t>
                      </a:r>
                      <a:br>
                        <a:rPr lang="en-AU" sz="1000" b="0" dirty="0">
                          <a:solidFill>
                            <a:srgbClr val="00B050"/>
                          </a:solidFill>
                          <a:effectLst/>
                        </a:rPr>
                      </a:br>
                      <a:r>
                        <a:rPr lang="en-AU" sz="1000" b="0" dirty="0">
                          <a:solidFill>
                            <a:srgbClr val="00B050"/>
                          </a:solidFill>
                          <a:effectLst/>
                        </a:rPr>
                        <a:t>Materials favourably dispersed</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lnSpc>
                          <a:spcPct val="120000"/>
                        </a:lnSpc>
                        <a:spcBef>
                          <a:spcPts val="600"/>
                        </a:spcBef>
                        <a:spcAft>
                          <a:spcPts val="600"/>
                        </a:spcAft>
                      </a:pPr>
                      <a:r>
                        <a:rPr lang="en-AU" sz="1000" dirty="0">
                          <a:solidFill>
                            <a:schemeClr val="tx2"/>
                          </a:solidFill>
                          <a:effectLst/>
                        </a:rPr>
                        <a:t>Energy</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Energy un-recovered</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Energy upgraded</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lnSpc>
                          <a:spcPct val="120000"/>
                        </a:lnSpc>
                        <a:spcBef>
                          <a:spcPts val="600"/>
                        </a:spcBef>
                        <a:spcAft>
                          <a:spcPts val="600"/>
                        </a:spcAft>
                      </a:pPr>
                      <a:r>
                        <a:rPr lang="en-AU" sz="1000" dirty="0">
                          <a:solidFill>
                            <a:schemeClr val="tx2"/>
                          </a:solidFill>
                          <a:effectLst/>
                        </a:rPr>
                        <a:t>Space</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Space required</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 </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lnSpc>
                          <a:spcPct val="120000"/>
                        </a:lnSpc>
                        <a:spcBef>
                          <a:spcPts val="600"/>
                        </a:spcBef>
                        <a:spcAft>
                          <a:spcPts val="600"/>
                        </a:spcAft>
                      </a:pPr>
                      <a:r>
                        <a:rPr lang="en-AU" sz="1000" dirty="0">
                          <a:solidFill>
                            <a:schemeClr val="tx2"/>
                          </a:solidFill>
                          <a:effectLst/>
                        </a:rPr>
                        <a:t>Biological impact</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FF0000"/>
                          </a:solidFill>
                          <a:effectLst/>
                        </a:rPr>
                        <a:t>Toxic impact</a:t>
                      </a:r>
                      <a:endParaRPr lang="en-AU" sz="1100" b="0" dirty="0">
                        <a:solidFill>
                          <a:srgbClr val="FF000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Restorative impact</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cxnSp>
        <p:nvCxnSpPr>
          <p:cNvPr id="9" name="Straight Arrow Connector 8"/>
          <p:cNvCxnSpPr/>
          <p:nvPr/>
        </p:nvCxnSpPr>
        <p:spPr>
          <a:xfrm flipV="1">
            <a:off x="6691992" y="3763629"/>
            <a:ext cx="40821" cy="253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982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Eco-effectiveness</a:t>
            </a:r>
          </a:p>
        </p:txBody>
      </p:sp>
      <p:sp>
        <p:nvSpPr>
          <p:cNvPr id="3" name="Text Placeholder 2"/>
          <p:cNvSpPr>
            <a:spLocks noGrp="1"/>
          </p:cNvSpPr>
          <p:nvPr>
            <p:ph type="body" sz="quarter" idx="10"/>
          </p:nvPr>
        </p:nvSpPr>
        <p:spPr>
          <a:xfrm>
            <a:off x="457200" y="1228564"/>
            <a:ext cx="8229600" cy="2993039"/>
          </a:xfrm>
        </p:spPr>
        <p:txBody>
          <a:bodyPr/>
          <a:lstStyle/>
          <a:p>
            <a:r>
              <a:rPr lang="en-AU" dirty="0"/>
              <a:t>Examples: </a:t>
            </a:r>
            <a:r>
              <a:rPr lang="en-AU" i="1" dirty="0"/>
              <a:t>ice cream packaging </a:t>
            </a:r>
            <a:r>
              <a:rPr lang="en-AU" dirty="0"/>
              <a:t>(biological nutrient)</a:t>
            </a:r>
          </a:p>
          <a:p>
            <a:pPr marL="285750" indent="-285750">
              <a:buFont typeface="Arial" panose="020B0604020202020204" pitchFamily="34" charset="0"/>
              <a:buChar char="•"/>
            </a:pPr>
            <a:r>
              <a:rPr lang="en-AU" dirty="0" err="1"/>
              <a:t>Biodegradeable</a:t>
            </a:r>
            <a:endParaRPr lang="en-AU" dirty="0"/>
          </a:p>
          <a:p>
            <a:pPr marL="285750" indent="-285750">
              <a:buFont typeface="Arial" panose="020B0604020202020204" pitchFamily="34" charset="0"/>
              <a:buChar char="•"/>
            </a:pPr>
            <a:r>
              <a:rPr lang="en-AU" dirty="0"/>
              <a:t>Made from a polymer that solidifies in the freezer, and melts and degrades at ambient temperature</a:t>
            </a:r>
          </a:p>
          <a:p>
            <a:pPr marL="285750" indent="-285750">
              <a:buFont typeface="Arial" panose="020B0604020202020204" pitchFamily="34" charset="0"/>
              <a:buChar char="•"/>
            </a:pPr>
            <a:r>
              <a:rPr lang="en-AU" dirty="0"/>
              <a:t>Incorporates seeds of rare plants</a:t>
            </a:r>
          </a:p>
          <a:p>
            <a:pPr marL="285750" indent="-285750">
              <a:buFont typeface="Arial" panose="020B0604020202020204" pitchFamily="34" charset="0"/>
              <a:buChar char="•"/>
            </a:pPr>
            <a:r>
              <a:rPr lang="en-AU" dirty="0"/>
              <a:t>Seeds germinate in soil and support biodiversity</a:t>
            </a:r>
          </a:p>
          <a:p>
            <a:r>
              <a:rPr lang="en-AU" dirty="0"/>
              <a:t>Net positive impact on the natural environment</a:t>
            </a:r>
          </a:p>
          <a:p>
            <a:endParaRPr lang="en-AU" dirty="0"/>
          </a:p>
          <a:p>
            <a:r>
              <a:rPr lang="en-AU" sz="1000" dirty="0"/>
              <a:t>(Timmins 2002)</a:t>
            </a:r>
          </a:p>
          <a:p>
            <a:endParaRPr lang="en-AU" dirty="0"/>
          </a:p>
          <a:p>
            <a:endParaRPr lang="en-AU" dirty="0"/>
          </a:p>
        </p:txBody>
      </p:sp>
    </p:spTree>
    <p:extLst>
      <p:ext uri="{BB962C8B-B14F-4D97-AF65-F5344CB8AC3E}">
        <p14:creationId xmlns:p14="http://schemas.microsoft.com/office/powerpoint/2010/main" val="1227853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Eco-effectiveness</a:t>
            </a:r>
          </a:p>
        </p:txBody>
      </p:sp>
      <p:sp>
        <p:nvSpPr>
          <p:cNvPr id="3" name="Text Placeholder 2"/>
          <p:cNvSpPr>
            <a:spLocks noGrp="1"/>
          </p:cNvSpPr>
          <p:nvPr>
            <p:ph type="body" sz="quarter" idx="10"/>
          </p:nvPr>
        </p:nvSpPr>
        <p:spPr>
          <a:xfrm>
            <a:off x="457200" y="1228564"/>
            <a:ext cx="8229600" cy="2993039"/>
          </a:xfrm>
        </p:spPr>
        <p:txBody>
          <a:bodyPr/>
          <a:lstStyle/>
          <a:p>
            <a:r>
              <a:rPr lang="en-AU" dirty="0"/>
              <a:t>Examples: </a:t>
            </a:r>
            <a:r>
              <a:rPr lang="en-AU" i="1" dirty="0"/>
              <a:t>carpet tile </a:t>
            </a:r>
            <a:r>
              <a:rPr lang="en-AU" dirty="0"/>
              <a:t>(technical nutrient)</a:t>
            </a:r>
          </a:p>
          <a:p>
            <a:pPr marL="285750" indent="-285750">
              <a:buFont typeface="Arial" panose="020B0604020202020204" pitchFamily="34" charset="0"/>
              <a:buChar char="•"/>
            </a:pPr>
            <a:r>
              <a:rPr lang="en-AU" dirty="0"/>
              <a:t>Modular</a:t>
            </a:r>
          </a:p>
          <a:p>
            <a:pPr marL="285750" indent="-285750">
              <a:buFont typeface="Arial" panose="020B0604020202020204" pitchFamily="34" charset="0"/>
              <a:buChar char="•"/>
            </a:pPr>
            <a:r>
              <a:rPr lang="en-AU" dirty="0"/>
              <a:t>Each piece replaced individually</a:t>
            </a:r>
          </a:p>
          <a:p>
            <a:pPr marL="285750" indent="-285750">
              <a:buFont typeface="Arial" panose="020B0604020202020204" pitchFamily="34" charset="0"/>
              <a:buChar char="•"/>
            </a:pPr>
            <a:r>
              <a:rPr lang="en-AU" dirty="0"/>
              <a:t>Leased</a:t>
            </a:r>
          </a:p>
          <a:p>
            <a:pPr marL="285750" indent="-285750">
              <a:buFont typeface="Arial" panose="020B0604020202020204" pitchFamily="34" charset="0"/>
              <a:buChar char="•"/>
            </a:pPr>
            <a:r>
              <a:rPr lang="en-AU" dirty="0"/>
              <a:t>Reused and recycled</a:t>
            </a:r>
          </a:p>
          <a:p>
            <a:r>
              <a:rPr lang="en-AU" dirty="0"/>
              <a:t>Also an example of biomimicry</a:t>
            </a:r>
          </a:p>
          <a:p>
            <a:endParaRPr lang="en-AU" dirty="0"/>
          </a:p>
          <a:p>
            <a:r>
              <a:rPr lang="en-AU" sz="1000" dirty="0"/>
              <a:t>(</a:t>
            </a:r>
            <a:r>
              <a:rPr lang="en-AU" sz="1000" dirty="0" err="1">
                <a:hlinkClick r:id="rId3"/>
              </a:rPr>
              <a:t>AskNaure</a:t>
            </a:r>
            <a:r>
              <a:rPr lang="en-AU" sz="1000" dirty="0"/>
              <a:t>; McDonough &amp; </a:t>
            </a:r>
            <a:r>
              <a:rPr lang="en-AU" sz="1000" dirty="0" err="1"/>
              <a:t>Braungart</a:t>
            </a:r>
            <a:r>
              <a:rPr lang="en-AU" sz="1000" dirty="0"/>
              <a:t> 2001)</a:t>
            </a:r>
            <a:endParaRPr lang="en-AU" dirty="0"/>
          </a:p>
          <a:p>
            <a:endParaRPr lang="en-AU" dirty="0"/>
          </a:p>
        </p:txBody>
      </p:sp>
    </p:spTree>
    <p:extLst>
      <p:ext uri="{BB962C8B-B14F-4D97-AF65-F5344CB8AC3E}">
        <p14:creationId xmlns:p14="http://schemas.microsoft.com/office/powerpoint/2010/main" val="1162275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5BE7-7C1E-4724-A475-294905804F2A}"/>
              </a:ext>
            </a:extLst>
          </p:cNvPr>
          <p:cNvSpPr>
            <a:spLocks noGrp="1"/>
          </p:cNvSpPr>
          <p:nvPr>
            <p:ph type="title"/>
          </p:nvPr>
        </p:nvSpPr>
        <p:spPr/>
        <p:txBody>
          <a:bodyPr/>
          <a:lstStyle/>
          <a:p>
            <a:r>
              <a:rPr lang="en-AU" dirty="0"/>
              <a:t>Eco-effectiveness</a:t>
            </a:r>
          </a:p>
        </p:txBody>
      </p:sp>
      <p:sp>
        <p:nvSpPr>
          <p:cNvPr id="3" name="Text Placeholder 2">
            <a:extLst>
              <a:ext uri="{FF2B5EF4-FFF2-40B4-BE49-F238E27FC236}">
                <a16:creationId xmlns:a16="http://schemas.microsoft.com/office/drawing/2014/main" id="{1A05DC6A-68BA-4885-8FE3-E8026E275854}"/>
              </a:ext>
            </a:extLst>
          </p:cNvPr>
          <p:cNvSpPr>
            <a:spLocks noGrp="1"/>
          </p:cNvSpPr>
          <p:nvPr>
            <p:ph type="body" sz="quarter" idx="10"/>
          </p:nvPr>
        </p:nvSpPr>
        <p:spPr/>
        <p:txBody>
          <a:bodyPr/>
          <a:lstStyle/>
          <a:p>
            <a:r>
              <a:rPr lang="en-AU" dirty="0"/>
              <a:t>Skill: Increase </a:t>
            </a:r>
            <a:r>
              <a:rPr lang="en-AU" b="1" dirty="0"/>
              <a:t>eco-effectiveness</a:t>
            </a:r>
            <a:endParaRPr lang="en-AU" dirty="0"/>
          </a:p>
          <a:p>
            <a:r>
              <a:rPr lang="en-AU" dirty="0">
                <a:solidFill>
                  <a:schemeClr val="bg1"/>
                </a:solidFill>
              </a:rPr>
              <a:t>Activity</a:t>
            </a:r>
          </a:p>
          <a:p>
            <a:pPr marL="342900" indent="-342900">
              <a:buFont typeface="+mj-lt"/>
              <a:buAutoNum type="arabicPeriod"/>
            </a:pPr>
            <a:r>
              <a:rPr lang="en-AU" dirty="0"/>
              <a:t>For your system, identify the hardware that could be made of biological nutrients </a:t>
            </a:r>
          </a:p>
          <a:p>
            <a:pPr marL="342900" indent="-342900">
              <a:buFont typeface="+mj-lt"/>
              <a:buAutoNum type="arabicPeriod"/>
            </a:pPr>
            <a:r>
              <a:rPr lang="en-AU" dirty="0"/>
              <a:t>For your system, identify the hardware that should be made of technical nutrients</a:t>
            </a:r>
          </a:p>
          <a:p>
            <a:pPr marL="285750" indent="-285750">
              <a:buFont typeface="Arial" panose="020B0604020202020204" pitchFamily="34" charset="0"/>
              <a:buChar char="•"/>
            </a:pPr>
            <a:r>
              <a:rPr lang="en-AU" dirty="0"/>
              <a:t>Example – wood chipper:</a:t>
            </a:r>
          </a:p>
          <a:p>
            <a:pPr marL="468313" lvl="1" indent="-285750">
              <a:buFont typeface="Arial" panose="020B0604020202020204" pitchFamily="34" charset="0"/>
              <a:buChar char="•"/>
            </a:pPr>
            <a:r>
              <a:rPr lang="en-AU" sz="1400" dirty="0"/>
              <a:t>Biological: chipping contact surface – bio-ceramic</a:t>
            </a:r>
          </a:p>
          <a:p>
            <a:pPr marL="468313" lvl="1" indent="-285750">
              <a:buFont typeface="Arial" panose="020B0604020202020204" pitchFamily="34" charset="0"/>
              <a:buChar char="•"/>
            </a:pPr>
            <a:r>
              <a:rPr lang="en-AU" sz="1400" dirty="0"/>
              <a:t>Technical: wood chip container – steel</a:t>
            </a:r>
          </a:p>
          <a:p>
            <a:endParaRPr lang="en-AU" dirty="0"/>
          </a:p>
        </p:txBody>
      </p:sp>
      <p:graphicFrame>
        <p:nvGraphicFramePr>
          <p:cNvPr id="5" name="Table 4">
            <a:extLst>
              <a:ext uri="{FF2B5EF4-FFF2-40B4-BE49-F238E27FC236}">
                <a16:creationId xmlns:a16="http://schemas.microsoft.com/office/drawing/2014/main" id="{A9519D34-D487-46AA-B78B-8A697F2EA24E}"/>
              </a:ext>
            </a:extLst>
          </p:cNvPr>
          <p:cNvGraphicFramePr>
            <a:graphicFrameLocks noGrp="1"/>
          </p:cNvGraphicFramePr>
          <p:nvPr>
            <p:extLst>
              <p:ext uri="{D42A27DB-BD31-4B8C-83A1-F6EECF244321}">
                <p14:modId xmlns:p14="http://schemas.microsoft.com/office/powerpoint/2010/main" val="3833642876"/>
              </p:ext>
            </p:extLst>
          </p:nvPr>
        </p:nvGraphicFramePr>
        <p:xfrm>
          <a:off x="5550353" y="131197"/>
          <a:ext cx="3136447" cy="1854200"/>
        </p:xfrm>
        <a:graphic>
          <a:graphicData uri="http://schemas.openxmlformats.org/drawingml/2006/table">
            <a:tbl>
              <a:tblPr firstRow="1" bandRow="1">
                <a:tableStyleId>{5C22544A-7EE6-4342-B048-85BDC9FD1C3A}</a:tableStyleId>
              </a:tblPr>
              <a:tblGrid>
                <a:gridCol w="1104447">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lnSpc>
                          <a:spcPct val="120000"/>
                        </a:lnSpc>
                        <a:spcBef>
                          <a:spcPts val="600"/>
                        </a:spcBef>
                        <a:spcAft>
                          <a:spcPts val="600"/>
                        </a:spcAft>
                      </a:pPr>
                      <a:r>
                        <a:rPr lang="en-AU" sz="1000" dirty="0">
                          <a:solidFill>
                            <a:schemeClr val="tx1"/>
                          </a:solidFill>
                          <a:effectLst/>
                        </a:rPr>
                        <a:t>Resource</a:t>
                      </a:r>
                      <a:endParaRPr lang="en-AU" sz="1100" dirty="0">
                        <a:solidFill>
                          <a:schemeClr val="tx1"/>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75000"/>
                        <a:lumOff val="25000"/>
                      </a:schemeClr>
                    </a:solidFill>
                  </a:tcPr>
                </a:tc>
                <a:tc>
                  <a:txBody>
                    <a:bodyPr/>
                    <a:lstStyle/>
                    <a:p>
                      <a:pPr algn="ctr">
                        <a:lnSpc>
                          <a:spcPct val="120000"/>
                        </a:lnSpc>
                        <a:spcBef>
                          <a:spcPts val="600"/>
                        </a:spcBef>
                        <a:spcAft>
                          <a:spcPts val="600"/>
                        </a:spcAft>
                      </a:pPr>
                      <a:r>
                        <a:rPr lang="en-AU" sz="1000" dirty="0">
                          <a:solidFill>
                            <a:srgbClr val="00B050"/>
                          </a:solidFill>
                          <a:effectLst/>
                        </a:rPr>
                        <a:t>Maximise</a:t>
                      </a:r>
                      <a:endParaRPr lang="en-AU" sz="110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75000"/>
                        <a:lumOff val="25000"/>
                      </a:schemeClr>
                    </a:solidFill>
                  </a:tcPr>
                </a:tc>
                <a:extLst>
                  <a:ext uri="{0D108BD9-81ED-4DB2-BD59-A6C34878D82A}">
                    <a16:rowId xmlns:a16="http://schemas.microsoft.com/office/drawing/2014/main" val="10000"/>
                  </a:ext>
                </a:extLst>
              </a:tr>
              <a:tr h="370840">
                <a:tc>
                  <a:txBody>
                    <a:bodyPr/>
                    <a:lstStyle/>
                    <a:p>
                      <a:pPr algn="ctr">
                        <a:lnSpc>
                          <a:spcPct val="120000"/>
                        </a:lnSpc>
                        <a:spcBef>
                          <a:spcPts val="600"/>
                        </a:spcBef>
                        <a:spcAft>
                          <a:spcPts val="600"/>
                        </a:spcAft>
                      </a:pPr>
                      <a:r>
                        <a:rPr lang="en-AU" sz="1000" dirty="0">
                          <a:solidFill>
                            <a:schemeClr val="tx2"/>
                          </a:solidFill>
                          <a:effectLst/>
                        </a:rPr>
                        <a:t>Materials</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Materials upgraded</a:t>
                      </a:r>
                      <a:br>
                        <a:rPr lang="en-AU" sz="1000" b="0" dirty="0">
                          <a:solidFill>
                            <a:srgbClr val="00B050"/>
                          </a:solidFill>
                          <a:effectLst/>
                        </a:rPr>
                      </a:br>
                      <a:r>
                        <a:rPr lang="en-AU" sz="1000" b="0" dirty="0">
                          <a:solidFill>
                            <a:srgbClr val="00B050"/>
                          </a:solidFill>
                          <a:effectLst/>
                        </a:rPr>
                        <a:t>Materials favourably dispersed</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lnSpc>
                          <a:spcPct val="120000"/>
                        </a:lnSpc>
                        <a:spcBef>
                          <a:spcPts val="600"/>
                        </a:spcBef>
                        <a:spcAft>
                          <a:spcPts val="600"/>
                        </a:spcAft>
                      </a:pPr>
                      <a:r>
                        <a:rPr lang="en-AU" sz="1000" dirty="0">
                          <a:solidFill>
                            <a:schemeClr val="tx2"/>
                          </a:solidFill>
                          <a:effectLst/>
                        </a:rPr>
                        <a:t>Energy</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Energy upgraded</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lnSpc>
                          <a:spcPct val="120000"/>
                        </a:lnSpc>
                        <a:spcBef>
                          <a:spcPts val="600"/>
                        </a:spcBef>
                        <a:spcAft>
                          <a:spcPts val="600"/>
                        </a:spcAft>
                      </a:pPr>
                      <a:r>
                        <a:rPr lang="en-AU" sz="1000" dirty="0">
                          <a:solidFill>
                            <a:schemeClr val="tx2"/>
                          </a:solidFill>
                          <a:effectLst/>
                        </a:rPr>
                        <a:t>Space</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 </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lnSpc>
                          <a:spcPct val="120000"/>
                        </a:lnSpc>
                        <a:spcBef>
                          <a:spcPts val="600"/>
                        </a:spcBef>
                        <a:spcAft>
                          <a:spcPts val="600"/>
                        </a:spcAft>
                      </a:pPr>
                      <a:r>
                        <a:rPr lang="en-AU" sz="1000" dirty="0">
                          <a:solidFill>
                            <a:schemeClr val="tx2"/>
                          </a:solidFill>
                          <a:effectLst/>
                        </a:rPr>
                        <a:t>Biological impact</a:t>
                      </a:r>
                      <a:endParaRPr lang="en-AU" sz="1100" dirty="0">
                        <a:solidFill>
                          <a:schemeClr val="tx2"/>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lnSpc>
                          <a:spcPct val="120000"/>
                        </a:lnSpc>
                        <a:spcBef>
                          <a:spcPts val="600"/>
                        </a:spcBef>
                        <a:spcAft>
                          <a:spcPts val="600"/>
                        </a:spcAft>
                      </a:pPr>
                      <a:r>
                        <a:rPr lang="en-AU" sz="1000" b="0" dirty="0">
                          <a:solidFill>
                            <a:srgbClr val="00B050"/>
                          </a:solidFill>
                          <a:effectLst/>
                        </a:rPr>
                        <a:t>Restorative impact</a:t>
                      </a:r>
                      <a:endParaRPr lang="en-AU" sz="1100" b="0" dirty="0">
                        <a:solidFill>
                          <a:srgbClr val="00B050"/>
                        </a:solidFill>
                        <a:effectLst/>
                        <a:latin typeface="Times New Roman"/>
                        <a:ea typeface="Times New Roman"/>
                      </a:endParaRPr>
                    </a:p>
                  </a:txBody>
                  <a:tcPr marL="61686" marR="61686"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07470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Text Placeholder 2"/>
          <p:cNvSpPr>
            <a:spLocks noGrp="1"/>
          </p:cNvSpPr>
          <p:nvPr>
            <p:ph type="body" sz="quarter" idx="10"/>
          </p:nvPr>
        </p:nvSpPr>
        <p:spPr/>
        <p:txBody>
          <a:bodyPr/>
          <a:lstStyle/>
          <a:p>
            <a:endParaRPr lang="en-AU" dirty="0"/>
          </a:p>
          <a:p>
            <a:endParaRPr lang="en-AU" dirty="0"/>
          </a:p>
          <a:p>
            <a:pPr algn="ctr"/>
            <a:r>
              <a:rPr lang="en-AU" sz="1800" b="1" dirty="0">
                <a:solidFill>
                  <a:schemeClr val="bg1"/>
                </a:solidFill>
              </a:rPr>
              <a:t>Whole-systems thinking</a:t>
            </a:r>
          </a:p>
        </p:txBody>
      </p:sp>
    </p:spTree>
    <p:extLst>
      <p:ext uri="{BB962C8B-B14F-4D97-AF65-F5344CB8AC3E}">
        <p14:creationId xmlns:p14="http://schemas.microsoft.com/office/powerpoint/2010/main" val="3898278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Engineering design for sustainability</a:t>
            </a:r>
            <a:r>
              <a:rPr lang="en-AU"/>
              <a:t>: skills</a:t>
            </a:r>
            <a:endParaRPr lang="en-AU" dirty="0">
              <a:solidFill>
                <a:srgbClr val="00B0F0"/>
              </a:solidFill>
            </a:endParaRPr>
          </a:p>
        </p:txBody>
      </p:sp>
      <p:sp>
        <p:nvSpPr>
          <p:cNvPr id="3" name="Text Placeholder 2"/>
          <p:cNvSpPr>
            <a:spLocks noGrp="1"/>
          </p:cNvSpPr>
          <p:nvPr>
            <p:ph type="body" sz="quarter" idx="10"/>
          </p:nvPr>
        </p:nvSpPr>
        <p:spPr/>
        <p:txBody>
          <a:bodyPr/>
          <a:lstStyle/>
          <a:p>
            <a:r>
              <a:rPr lang="en-AU" dirty="0"/>
              <a:t>Incorporate </a:t>
            </a:r>
            <a:r>
              <a:rPr lang="en-AU" b="1" dirty="0"/>
              <a:t>frugal </a:t>
            </a:r>
            <a:r>
              <a:rPr lang="en-AU" dirty="0"/>
              <a:t>subsystems and processes</a:t>
            </a:r>
          </a:p>
          <a:p>
            <a:r>
              <a:rPr lang="en-AU" dirty="0"/>
              <a:t>Incorporate </a:t>
            </a:r>
            <a:r>
              <a:rPr lang="en-AU" b="1" dirty="0"/>
              <a:t>biomimetic </a:t>
            </a:r>
            <a:r>
              <a:rPr lang="en-AU" dirty="0"/>
              <a:t>subsystems and processes</a:t>
            </a:r>
          </a:p>
          <a:p>
            <a:r>
              <a:rPr lang="en-AU" dirty="0"/>
              <a:t>Increase </a:t>
            </a:r>
            <a:r>
              <a:rPr lang="en-AU" b="1" dirty="0"/>
              <a:t>eco-efficiency</a:t>
            </a:r>
            <a:endParaRPr lang="en-AU" dirty="0"/>
          </a:p>
          <a:p>
            <a:r>
              <a:rPr lang="en-AU" dirty="0"/>
              <a:t>Increase </a:t>
            </a:r>
            <a:r>
              <a:rPr lang="en-AU" b="1" dirty="0"/>
              <a:t>eco-effectiveness</a:t>
            </a:r>
            <a:endParaRPr lang="en-AU" dirty="0"/>
          </a:p>
          <a:p>
            <a:r>
              <a:rPr lang="en-AU" dirty="0"/>
              <a:t>Identify</a:t>
            </a:r>
            <a:r>
              <a:rPr lang="en-AU" b="1" dirty="0"/>
              <a:t> leverage points</a:t>
            </a:r>
            <a:r>
              <a:rPr lang="en-AU" dirty="0"/>
              <a:t> using </a:t>
            </a:r>
            <a:r>
              <a:rPr lang="en-AU" b="1" dirty="0"/>
              <a:t>whole system thinking</a:t>
            </a:r>
            <a:endParaRPr lang="en-AU" dirty="0"/>
          </a:p>
          <a:p>
            <a:r>
              <a:rPr lang="en-AU" dirty="0"/>
              <a:t>Follow the </a:t>
            </a:r>
            <a:r>
              <a:rPr lang="en-AU" b="1" dirty="0"/>
              <a:t>optimal</a:t>
            </a:r>
            <a:r>
              <a:rPr lang="en-AU" dirty="0"/>
              <a:t> </a:t>
            </a:r>
            <a:r>
              <a:rPr lang="en-AU" b="1" dirty="0"/>
              <a:t>design sequence</a:t>
            </a:r>
            <a:endParaRPr lang="en-AU" dirty="0"/>
          </a:p>
          <a:p>
            <a:r>
              <a:rPr lang="en-AU" dirty="0"/>
              <a:t>Optimise the </a:t>
            </a:r>
            <a:r>
              <a:rPr lang="en-AU" b="1" dirty="0"/>
              <a:t>useful</a:t>
            </a:r>
            <a:r>
              <a:rPr lang="en-AU" dirty="0"/>
              <a:t> </a:t>
            </a:r>
            <a:r>
              <a:rPr lang="en-AU" b="1" dirty="0"/>
              <a:t>lifetime</a:t>
            </a:r>
            <a:endParaRPr lang="en-AU" dirty="0"/>
          </a:p>
        </p:txBody>
      </p:sp>
      <p:grpSp>
        <p:nvGrpSpPr>
          <p:cNvPr id="7" name="Group 6">
            <a:extLst>
              <a:ext uri="{FF2B5EF4-FFF2-40B4-BE49-F238E27FC236}">
                <a16:creationId xmlns:a16="http://schemas.microsoft.com/office/drawing/2014/main" id="{6CDED0C8-9678-45BE-A40D-05E3F8A733AE}"/>
              </a:ext>
            </a:extLst>
          </p:cNvPr>
          <p:cNvGrpSpPr/>
          <p:nvPr/>
        </p:nvGrpSpPr>
        <p:grpSpPr>
          <a:xfrm>
            <a:off x="4666593" y="1228563"/>
            <a:ext cx="3836275" cy="2664000"/>
            <a:chOff x="4666593" y="1228563"/>
            <a:chExt cx="3836275" cy="2664000"/>
          </a:xfrm>
        </p:grpSpPr>
        <p:sp>
          <p:nvSpPr>
            <p:cNvPr id="5" name="Right Bracket 4">
              <a:extLst>
                <a:ext uri="{FF2B5EF4-FFF2-40B4-BE49-F238E27FC236}">
                  <a16:creationId xmlns:a16="http://schemas.microsoft.com/office/drawing/2014/main" id="{8C3E92F8-3FEC-4EE5-AA74-E6363B6A82F1}"/>
                </a:ext>
              </a:extLst>
            </p:cNvPr>
            <p:cNvSpPr/>
            <p:nvPr/>
          </p:nvSpPr>
          <p:spPr>
            <a:xfrm>
              <a:off x="4666593" y="1228563"/>
              <a:ext cx="500993" cy="2664000"/>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EC5C4A77-8138-46DA-850E-E7B7DD0D93DA}"/>
                </a:ext>
              </a:extLst>
            </p:cNvPr>
            <p:cNvSpPr txBox="1"/>
            <p:nvPr/>
          </p:nvSpPr>
          <p:spPr>
            <a:xfrm>
              <a:off x="5412827" y="2310140"/>
              <a:ext cx="3090041" cy="523220"/>
            </a:xfrm>
            <a:prstGeom prst="rect">
              <a:avLst/>
            </a:prstGeom>
            <a:noFill/>
          </p:spPr>
          <p:txBody>
            <a:bodyPr wrap="square" rtlCol="0">
              <a:spAutoFit/>
            </a:bodyPr>
            <a:lstStyle/>
            <a:p>
              <a:r>
                <a:rPr lang="en-AU" sz="1400" b="1" dirty="0">
                  <a:solidFill>
                    <a:srgbClr val="FF0000"/>
                  </a:solidFill>
                </a:rPr>
                <a:t>Project</a:t>
              </a:r>
            </a:p>
            <a:p>
              <a:r>
                <a:rPr lang="en-AU" sz="1400" dirty="0">
                  <a:solidFill>
                    <a:srgbClr val="FF0000"/>
                  </a:solidFill>
                </a:rPr>
                <a:t>Demonstrate at least 5 of the skills</a:t>
              </a:r>
            </a:p>
          </p:txBody>
        </p:sp>
      </p:grpSp>
    </p:spTree>
    <p:extLst>
      <p:ext uri="{BB962C8B-B14F-4D97-AF65-F5344CB8AC3E}">
        <p14:creationId xmlns:p14="http://schemas.microsoft.com/office/powerpoint/2010/main" val="346845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Whole-systems thinking</a:t>
            </a:r>
          </a:p>
        </p:txBody>
      </p:sp>
      <p:sp>
        <p:nvSpPr>
          <p:cNvPr id="3" name="Text Placeholder 2"/>
          <p:cNvSpPr>
            <a:spLocks noGrp="1"/>
          </p:cNvSpPr>
          <p:nvPr>
            <p:ph type="body" sz="quarter" idx="10"/>
          </p:nvPr>
        </p:nvSpPr>
        <p:spPr/>
        <p:txBody>
          <a:bodyPr/>
          <a:lstStyle/>
          <a:p>
            <a:pPr marL="342900" indent="-342900">
              <a:buFont typeface="+mj-lt"/>
              <a:buAutoNum type="arabicPeriod"/>
            </a:pPr>
            <a:r>
              <a:rPr lang="en-AU" dirty="0"/>
              <a:t>Identify the </a:t>
            </a:r>
            <a:r>
              <a:rPr lang="en-AU" b="1" dirty="0"/>
              <a:t>interactions </a:t>
            </a:r>
            <a:r>
              <a:rPr lang="en-AU" dirty="0"/>
              <a:t>between the </a:t>
            </a:r>
            <a:r>
              <a:rPr lang="en-AU" b="1" dirty="0"/>
              <a:t>system </a:t>
            </a:r>
            <a:r>
              <a:rPr lang="en-AU" dirty="0"/>
              <a:t>and the </a:t>
            </a:r>
            <a:r>
              <a:rPr lang="en-AU" b="1" dirty="0"/>
              <a:t>environment</a:t>
            </a:r>
          </a:p>
          <a:p>
            <a:endParaRPr lang="en-AU" dirty="0"/>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a:hlinkClick r:id="rId3"/>
              </a:rPr>
              <a:t>Autodesk 2018</a:t>
            </a:r>
            <a:r>
              <a:rPr lang="en-AU" sz="1000" dirty="0"/>
              <a:t>)</a:t>
            </a:r>
          </a:p>
        </p:txBody>
      </p:sp>
      <p:grpSp>
        <p:nvGrpSpPr>
          <p:cNvPr id="7" name="Group 6">
            <a:extLst>
              <a:ext uri="{FF2B5EF4-FFF2-40B4-BE49-F238E27FC236}">
                <a16:creationId xmlns:a16="http://schemas.microsoft.com/office/drawing/2014/main" id="{37BA3233-7BB3-4391-82DF-C3F8473469FD}"/>
              </a:ext>
            </a:extLst>
          </p:cNvPr>
          <p:cNvGrpSpPr/>
          <p:nvPr/>
        </p:nvGrpSpPr>
        <p:grpSpPr>
          <a:xfrm>
            <a:off x="946880" y="1544447"/>
            <a:ext cx="6887440" cy="3600000"/>
            <a:chOff x="946880" y="997913"/>
            <a:chExt cx="6887440" cy="3600000"/>
          </a:xfrm>
        </p:grpSpPr>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320" y="997913"/>
              <a:ext cx="3285000"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880" y="1402603"/>
              <a:ext cx="2275020"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6" name="Straight Arrow Connector 5"/>
            <p:cNvCxnSpPr>
              <a:cxnSpLocks/>
            </p:cNvCxnSpPr>
            <p:nvPr/>
          </p:nvCxnSpPr>
          <p:spPr>
            <a:xfrm>
              <a:off x="2820276" y="2112583"/>
              <a:ext cx="4013231" cy="1410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58796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Whole-systems thinking</a:t>
            </a:r>
          </a:p>
        </p:txBody>
      </p:sp>
      <p:sp>
        <p:nvSpPr>
          <p:cNvPr id="3" name="Text Placeholder 2"/>
          <p:cNvSpPr>
            <a:spLocks noGrp="1"/>
          </p:cNvSpPr>
          <p:nvPr>
            <p:ph type="body" sz="quarter" idx="10"/>
          </p:nvPr>
        </p:nvSpPr>
        <p:spPr/>
        <p:txBody>
          <a:bodyPr/>
          <a:lstStyle/>
          <a:p>
            <a:pPr marL="342900" indent="-342900">
              <a:buFont typeface="+mj-lt"/>
              <a:buAutoNum type="arabicPeriod" startAt="2"/>
            </a:pPr>
            <a:r>
              <a:rPr lang="en-AU" dirty="0"/>
              <a:t>Identify </a:t>
            </a:r>
            <a:r>
              <a:rPr lang="en-AU" b="1" dirty="0"/>
              <a:t>leverage points</a:t>
            </a:r>
            <a:r>
              <a:rPr lang="en-AU" dirty="0"/>
              <a:t> for change</a:t>
            </a:r>
          </a:p>
          <a:p>
            <a:r>
              <a:rPr lang="en-AU" dirty="0"/>
              <a:t>								 Leverage point</a:t>
            </a:r>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a:hlinkClick r:id="rId3"/>
              </a:rPr>
              <a:t>Autodesk 2018</a:t>
            </a:r>
            <a:r>
              <a:rPr lang="en-AU" sz="1000" dirty="0"/>
              <a:t>)</a:t>
            </a:r>
          </a:p>
        </p:txBody>
      </p:sp>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6114" y="2373364"/>
            <a:ext cx="3812400" cy="2770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5" name="Straight Arrow Connector 4"/>
          <p:cNvCxnSpPr/>
          <p:nvPr/>
        </p:nvCxnSpPr>
        <p:spPr>
          <a:xfrm flipH="1">
            <a:off x="4082143" y="1983921"/>
            <a:ext cx="677636" cy="9898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176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Whole-systems thinking</a:t>
            </a:r>
          </a:p>
        </p:txBody>
      </p:sp>
      <p:grpSp>
        <p:nvGrpSpPr>
          <p:cNvPr id="7" name="Group 6">
            <a:extLst>
              <a:ext uri="{FF2B5EF4-FFF2-40B4-BE49-F238E27FC236}">
                <a16:creationId xmlns:a16="http://schemas.microsoft.com/office/drawing/2014/main" id="{5FD9D9A9-9878-4763-9575-A422CEE5CE1A}"/>
              </a:ext>
            </a:extLst>
          </p:cNvPr>
          <p:cNvGrpSpPr/>
          <p:nvPr/>
        </p:nvGrpSpPr>
        <p:grpSpPr>
          <a:xfrm>
            <a:off x="1577899" y="1496976"/>
            <a:ext cx="5988202" cy="2925000"/>
            <a:chOff x="1209586" y="1029856"/>
            <a:chExt cx="5988202" cy="2925000"/>
          </a:xfrm>
        </p:grpSpPr>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9586" y="1029856"/>
              <a:ext cx="2880000" cy="292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 name="Group 5">
              <a:extLst>
                <a:ext uri="{FF2B5EF4-FFF2-40B4-BE49-F238E27FC236}">
                  <a16:creationId xmlns:a16="http://schemas.microsoft.com/office/drawing/2014/main" id="{DA698BF6-10BC-4064-B256-DD68FF238A3D}"/>
                </a:ext>
              </a:extLst>
            </p:cNvPr>
            <p:cNvGrpSpPr/>
            <p:nvPr/>
          </p:nvGrpSpPr>
          <p:grpSpPr>
            <a:xfrm>
              <a:off x="4317788" y="1288755"/>
              <a:ext cx="2880000" cy="2666101"/>
              <a:chOff x="4317788" y="1288755"/>
              <a:chExt cx="2880000" cy="2666101"/>
            </a:xfrm>
          </p:grpSpPr>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788" y="1288755"/>
                <a:ext cx="2880000" cy="266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1" name="Straight Arrow Connector 10"/>
              <p:cNvCxnSpPr/>
              <p:nvPr/>
            </p:nvCxnSpPr>
            <p:spPr>
              <a:xfrm>
                <a:off x="5421086" y="2667424"/>
                <a:ext cx="0" cy="98201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757788" y="1504093"/>
                <a:ext cx="0" cy="216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757788" y="2667424"/>
                <a:ext cx="0" cy="216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691525" y="2989153"/>
                <a:ext cx="731290" cy="338554"/>
              </a:xfrm>
              <a:prstGeom prst="rect">
                <a:avLst/>
              </a:prstGeom>
              <a:noFill/>
            </p:spPr>
            <p:txBody>
              <a:bodyPr wrap="none" rtlCol="0">
                <a:spAutoFit/>
              </a:bodyPr>
              <a:lstStyle/>
              <a:p>
                <a:r>
                  <a:rPr lang="en-AU" sz="1600" dirty="0">
                    <a:solidFill>
                      <a:srgbClr val="FF0000"/>
                    </a:solidFill>
                  </a:rPr>
                  <a:t>cause</a:t>
                </a:r>
              </a:p>
            </p:txBody>
          </p:sp>
          <p:sp>
            <p:nvSpPr>
              <p:cNvPr id="22" name="TextBox 21"/>
              <p:cNvSpPr txBox="1"/>
              <p:nvPr/>
            </p:nvSpPr>
            <p:spPr>
              <a:xfrm>
                <a:off x="5073498" y="1442816"/>
                <a:ext cx="684290" cy="338554"/>
              </a:xfrm>
              <a:prstGeom prst="rect">
                <a:avLst/>
              </a:prstGeom>
              <a:noFill/>
            </p:spPr>
            <p:txBody>
              <a:bodyPr wrap="none" rtlCol="0">
                <a:spAutoFit/>
              </a:bodyPr>
              <a:lstStyle/>
              <a:p>
                <a:r>
                  <a:rPr lang="en-AU" sz="1600" dirty="0">
                    <a:solidFill>
                      <a:srgbClr val="FF0000"/>
                    </a:solidFill>
                  </a:rPr>
                  <a:t>effect</a:t>
                </a:r>
              </a:p>
            </p:txBody>
          </p:sp>
          <p:cxnSp>
            <p:nvCxnSpPr>
              <p:cNvPr id="32" name="Straight Connector 31"/>
              <p:cNvCxnSpPr/>
              <p:nvPr/>
            </p:nvCxnSpPr>
            <p:spPr>
              <a:xfrm>
                <a:off x="5761068" y="1720093"/>
                <a:ext cx="0" cy="947331"/>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grpSp>
      </p:grpSp>
      <p:sp>
        <p:nvSpPr>
          <p:cNvPr id="3" name="Text Placeholder 2"/>
          <p:cNvSpPr>
            <a:spLocks noGrp="1"/>
          </p:cNvSpPr>
          <p:nvPr>
            <p:ph type="body" sz="quarter" idx="10"/>
          </p:nvPr>
        </p:nvSpPr>
        <p:spPr/>
        <p:txBody>
          <a:bodyPr/>
          <a:lstStyle/>
          <a:p>
            <a:pPr marL="342900" indent="-342900">
              <a:buFont typeface="+mj-lt"/>
              <a:buAutoNum type="arabicPeriod" startAt="2"/>
            </a:pPr>
            <a:r>
              <a:rPr lang="en-AU" dirty="0"/>
              <a:t>Identify </a:t>
            </a:r>
            <a:r>
              <a:rPr lang="en-AU" b="1" dirty="0"/>
              <a:t>leverage points</a:t>
            </a:r>
            <a:r>
              <a:rPr lang="en-AU" dirty="0"/>
              <a:t> for change</a:t>
            </a:r>
          </a:p>
          <a:p>
            <a:endParaRPr lang="en-AU" dirty="0"/>
          </a:p>
          <a:p>
            <a:endParaRPr lang="en-AU" dirty="0"/>
          </a:p>
          <a:p>
            <a:endParaRPr lang="en-AU" dirty="0"/>
          </a:p>
          <a:p>
            <a:r>
              <a:rPr lang="en-AU" dirty="0"/>
              <a:t>			Before									After</a:t>
            </a:r>
          </a:p>
          <a:p>
            <a:endParaRPr lang="en-AU" dirty="0"/>
          </a:p>
          <a:p>
            <a:endParaRPr lang="en-AU" dirty="0"/>
          </a:p>
          <a:p>
            <a:endParaRPr lang="en-AU" dirty="0"/>
          </a:p>
          <a:p>
            <a:r>
              <a:rPr lang="en-AU" sz="1000" dirty="0"/>
              <a:t>(</a:t>
            </a:r>
            <a:r>
              <a:rPr lang="en-AU" sz="1000" dirty="0">
                <a:hlinkClick r:id="rId5"/>
              </a:rPr>
              <a:t>Autodesk 2018</a:t>
            </a:r>
            <a:r>
              <a:rPr lang="en-AU" sz="1000" dirty="0"/>
              <a:t>)</a:t>
            </a:r>
          </a:p>
          <a:p>
            <a:endParaRPr lang="en-AU" dirty="0"/>
          </a:p>
        </p:txBody>
      </p:sp>
    </p:spTree>
    <p:extLst>
      <p:ext uri="{BB962C8B-B14F-4D97-AF65-F5344CB8AC3E}">
        <p14:creationId xmlns:p14="http://schemas.microsoft.com/office/powerpoint/2010/main" val="78184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Whole-systems thinking</a:t>
            </a:r>
          </a:p>
        </p:txBody>
      </p:sp>
      <p:sp>
        <p:nvSpPr>
          <p:cNvPr id="3" name="Text Placeholder 2"/>
          <p:cNvSpPr>
            <a:spLocks noGrp="1"/>
          </p:cNvSpPr>
          <p:nvPr>
            <p:ph type="body" sz="quarter" idx="10"/>
          </p:nvPr>
        </p:nvSpPr>
        <p:spPr/>
        <p:txBody>
          <a:bodyPr/>
          <a:lstStyle/>
          <a:p>
            <a:pPr marL="342900" indent="-342900">
              <a:buFont typeface="+mj-lt"/>
              <a:buAutoNum type="arabicPeriod" startAt="3"/>
            </a:pPr>
            <a:r>
              <a:rPr lang="en-AU" dirty="0"/>
              <a:t>Identify </a:t>
            </a:r>
            <a:r>
              <a:rPr lang="en-AU" b="1" dirty="0"/>
              <a:t>interventions</a:t>
            </a:r>
            <a:r>
              <a:rPr lang="en-AU" dirty="0"/>
              <a:t> for change</a:t>
            </a:r>
          </a:p>
          <a:p>
            <a:endParaRPr lang="en-AU" dirty="0"/>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a:hlinkClick r:id="rId3"/>
              </a:rPr>
              <a:t>Autodesk 2018</a:t>
            </a:r>
            <a:r>
              <a:rPr lang="en-AU" sz="1000" dirty="0"/>
              <a:t>)</a:t>
            </a:r>
          </a:p>
        </p:txBody>
      </p:sp>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211" y="2373364"/>
            <a:ext cx="3812400" cy="2770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728478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Whole-systems thinking</a:t>
            </a:r>
          </a:p>
        </p:txBody>
      </p:sp>
      <p:sp>
        <p:nvSpPr>
          <p:cNvPr id="3" name="Text Placeholder 2"/>
          <p:cNvSpPr>
            <a:spLocks noGrp="1"/>
          </p:cNvSpPr>
          <p:nvPr>
            <p:ph type="body" sz="quarter" idx="10"/>
          </p:nvPr>
        </p:nvSpPr>
        <p:spPr/>
        <p:txBody>
          <a:bodyPr/>
          <a:lstStyle/>
          <a:p>
            <a:pPr marL="342900" indent="-342900">
              <a:buFont typeface="+mj-lt"/>
              <a:buAutoNum type="arabicPeriod" startAt="3"/>
            </a:pPr>
            <a:r>
              <a:rPr lang="en-AU" dirty="0"/>
              <a:t>Identify </a:t>
            </a:r>
            <a:r>
              <a:rPr lang="en-AU" b="1" dirty="0"/>
              <a:t>interventions</a:t>
            </a:r>
            <a:r>
              <a:rPr lang="en-AU" dirty="0"/>
              <a:t> for change</a:t>
            </a:r>
          </a:p>
          <a:p>
            <a:endParaRPr lang="en-AU" dirty="0"/>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a:hlinkClick r:id="rId3"/>
              </a:rPr>
              <a:t>Autodesk 2018</a:t>
            </a:r>
            <a:r>
              <a:rPr lang="en-AU" sz="1000" dirty="0"/>
              <a:t>)</a:t>
            </a:r>
          </a:p>
        </p:txBody>
      </p:sp>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206" y="1507500"/>
            <a:ext cx="3811187" cy="363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226584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Whole-systems thinking</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64" y="684892"/>
            <a:ext cx="3813703" cy="445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Text Placeholder 2"/>
          <p:cNvSpPr>
            <a:spLocks noGrp="1"/>
          </p:cNvSpPr>
          <p:nvPr>
            <p:ph type="body" sz="quarter" idx="10"/>
          </p:nvPr>
        </p:nvSpPr>
        <p:spPr/>
        <p:txBody>
          <a:bodyPr/>
          <a:lstStyle/>
          <a:p>
            <a:pPr marL="342900" indent="-342900">
              <a:buFont typeface="+mj-lt"/>
              <a:buAutoNum type="arabicPeriod" startAt="2"/>
            </a:pPr>
            <a:r>
              <a:rPr lang="en-AU" dirty="0"/>
              <a:t>Identify </a:t>
            </a:r>
            <a:r>
              <a:rPr lang="en-AU" b="1" dirty="0"/>
              <a:t>leverage points</a:t>
            </a:r>
            <a:r>
              <a:rPr lang="en-AU" dirty="0"/>
              <a:t> for change</a:t>
            </a:r>
          </a:p>
          <a:p>
            <a:pPr marL="342900" indent="-342900">
              <a:buFont typeface="+mj-lt"/>
              <a:buAutoNum type="arabicPeriod" startAt="2"/>
            </a:pPr>
            <a:r>
              <a:rPr lang="en-AU" dirty="0"/>
              <a:t>Identify </a:t>
            </a:r>
            <a:r>
              <a:rPr lang="en-AU" b="1" dirty="0"/>
              <a:t>interventions</a:t>
            </a:r>
            <a:r>
              <a:rPr lang="en-AU" dirty="0"/>
              <a:t> for change</a:t>
            </a:r>
          </a:p>
          <a:p>
            <a:endParaRPr lang="en-AU" dirty="0"/>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a:hlinkClick r:id="rId4"/>
              </a:rPr>
              <a:t>Autodesk 2018</a:t>
            </a:r>
            <a:r>
              <a:rPr lang="en-AU" sz="1000" dirty="0"/>
              <a:t>)</a:t>
            </a:r>
          </a:p>
        </p:txBody>
      </p:sp>
    </p:spTree>
    <p:extLst>
      <p:ext uri="{BB962C8B-B14F-4D97-AF65-F5344CB8AC3E}">
        <p14:creationId xmlns:p14="http://schemas.microsoft.com/office/powerpoint/2010/main" val="42316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5BE7-7C1E-4724-A475-294905804F2A}"/>
              </a:ext>
            </a:extLst>
          </p:cNvPr>
          <p:cNvSpPr>
            <a:spLocks noGrp="1"/>
          </p:cNvSpPr>
          <p:nvPr>
            <p:ph type="title"/>
          </p:nvPr>
        </p:nvSpPr>
        <p:spPr/>
        <p:txBody>
          <a:bodyPr/>
          <a:lstStyle/>
          <a:p>
            <a:r>
              <a:rPr lang="en-AU" dirty="0"/>
              <a:t>Whole-systems thinking</a:t>
            </a:r>
          </a:p>
        </p:txBody>
      </p:sp>
      <p:sp>
        <p:nvSpPr>
          <p:cNvPr id="3" name="Text Placeholder 2">
            <a:extLst>
              <a:ext uri="{FF2B5EF4-FFF2-40B4-BE49-F238E27FC236}">
                <a16:creationId xmlns:a16="http://schemas.microsoft.com/office/drawing/2014/main" id="{1A05DC6A-68BA-4885-8FE3-E8026E275854}"/>
              </a:ext>
            </a:extLst>
          </p:cNvPr>
          <p:cNvSpPr>
            <a:spLocks noGrp="1"/>
          </p:cNvSpPr>
          <p:nvPr>
            <p:ph type="body" sz="quarter" idx="10"/>
          </p:nvPr>
        </p:nvSpPr>
        <p:spPr/>
        <p:txBody>
          <a:bodyPr/>
          <a:lstStyle/>
          <a:p>
            <a:r>
              <a:rPr lang="en-AU" dirty="0"/>
              <a:t>Skill: Identify</a:t>
            </a:r>
            <a:r>
              <a:rPr lang="en-AU" b="1" dirty="0"/>
              <a:t> leverage points</a:t>
            </a:r>
            <a:r>
              <a:rPr lang="en-AU" dirty="0"/>
              <a:t> using </a:t>
            </a:r>
            <a:r>
              <a:rPr lang="en-AU" b="1" dirty="0"/>
              <a:t>whole system thinking</a:t>
            </a:r>
            <a:endParaRPr lang="en-AU" dirty="0"/>
          </a:p>
          <a:p>
            <a:r>
              <a:rPr lang="en-AU" dirty="0">
                <a:solidFill>
                  <a:schemeClr val="bg1"/>
                </a:solidFill>
              </a:rPr>
              <a:t>Activity</a:t>
            </a:r>
          </a:p>
          <a:p>
            <a:pPr marL="342900" indent="-342900">
              <a:buFont typeface="+mj-lt"/>
              <a:buAutoNum type="arabicPeriod"/>
            </a:pPr>
            <a:r>
              <a:rPr lang="en-AU" dirty="0"/>
              <a:t>Identify the interactions between your system and its operating environment</a:t>
            </a:r>
          </a:p>
          <a:p>
            <a:pPr marL="285750" indent="-285750">
              <a:buFont typeface="Arial" panose="020B0604020202020204" pitchFamily="34" charset="0"/>
              <a:buChar char="•"/>
            </a:pPr>
            <a:r>
              <a:rPr lang="en-AU" dirty="0"/>
              <a:t>Example – dwelling: workplace, school, supermarket, transport vehicles</a:t>
            </a:r>
          </a:p>
          <a:p>
            <a:pPr marL="285750" indent="-285750">
              <a:buFont typeface="Arial" panose="020B0604020202020204" pitchFamily="34" charset="0"/>
              <a:buChar char="•"/>
            </a:pPr>
            <a:r>
              <a:rPr lang="en-AU" dirty="0"/>
              <a:t>Example – computer:</a:t>
            </a:r>
          </a:p>
          <a:p>
            <a:pPr marL="468313" lvl="1" indent="-285750">
              <a:buFont typeface="Arial" panose="020B0604020202020204" pitchFamily="34" charset="0"/>
              <a:buChar char="•"/>
            </a:pPr>
            <a:r>
              <a:rPr lang="en-AU" sz="1400" dirty="0"/>
              <a:t>Upstream: information, thoughts</a:t>
            </a:r>
          </a:p>
          <a:p>
            <a:pPr marL="468313" lvl="1" indent="-285750">
              <a:buFont typeface="Arial" panose="020B0604020202020204" pitchFamily="34" charset="0"/>
              <a:buChar char="•"/>
            </a:pPr>
            <a:r>
              <a:rPr lang="en-AU" sz="1400" dirty="0"/>
              <a:t>Downstream: documents, computer models</a:t>
            </a:r>
          </a:p>
          <a:p>
            <a:pPr marL="342900" indent="-342900">
              <a:buFont typeface="+mj-lt"/>
              <a:buAutoNum type="arabicPeriod" startAt="2"/>
            </a:pPr>
            <a:r>
              <a:rPr lang="en-AU" dirty="0"/>
              <a:t>Identify the leverage points for improving the performance</a:t>
            </a:r>
          </a:p>
          <a:p>
            <a:pPr marL="342900" indent="-342900">
              <a:buFont typeface="+mj-lt"/>
              <a:buAutoNum type="arabicPeriod" startAt="2"/>
            </a:pPr>
            <a:r>
              <a:rPr lang="en-AU" dirty="0"/>
              <a:t>Identify options that improve the performance</a:t>
            </a:r>
          </a:p>
        </p:txBody>
      </p:sp>
    </p:spTree>
    <p:extLst>
      <p:ext uri="{BB962C8B-B14F-4D97-AF65-F5344CB8AC3E}">
        <p14:creationId xmlns:p14="http://schemas.microsoft.com/office/powerpoint/2010/main" val="1908113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Text Placeholder 2"/>
          <p:cNvSpPr>
            <a:spLocks noGrp="1"/>
          </p:cNvSpPr>
          <p:nvPr>
            <p:ph type="body" sz="quarter" idx="10"/>
          </p:nvPr>
        </p:nvSpPr>
        <p:spPr/>
        <p:txBody>
          <a:bodyPr/>
          <a:lstStyle/>
          <a:p>
            <a:endParaRPr lang="en-AU" dirty="0"/>
          </a:p>
          <a:p>
            <a:endParaRPr lang="en-AU" dirty="0"/>
          </a:p>
          <a:p>
            <a:pPr algn="ctr"/>
            <a:r>
              <a:rPr lang="en-AU" dirty="0"/>
              <a:t>Thanks!</a:t>
            </a:r>
          </a:p>
        </p:txBody>
      </p:sp>
    </p:spTree>
    <p:extLst>
      <p:ext uri="{BB962C8B-B14F-4D97-AF65-F5344CB8AC3E}">
        <p14:creationId xmlns:p14="http://schemas.microsoft.com/office/powerpoint/2010/main" val="1398586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b="1" dirty="0"/>
              <a:t>Project-based learning</a:t>
            </a:r>
          </a:p>
          <a:p>
            <a:r>
              <a:rPr lang="en-AU" dirty="0"/>
              <a:t>Lectures: learn fundamental content and skills</a:t>
            </a:r>
          </a:p>
          <a:p>
            <a:r>
              <a:rPr lang="en-AU" dirty="0"/>
              <a:t>Private: apply content and skills to your group project</a:t>
            </a:r>
          </a:p>
          <a:p>
            <a:r>
              <a:rPr lang="en-AU" dirty="0"/>
              <a:t>Tutorials: get feedback on your group project</a:t>
            </a:r>
          </a:p>
          <a:p>
            <a:r>
              <a:rPr lang="en-AU" dirty="0"/>
              <a:t>Private: revise group project based on feedback</a:t>
            </a:r>
          </a:p>
          <a:p>
            <a:pPr>
              <a:spcBef>
                <a:spcPts val="0"/>
              </a:spcBef>
              <a:spcAft>
                <a:spcPts val="0"/>
              </a:spcAft>
            </a:pPr>
            <a:endParaRPr lang="en-AU" dirty="0"/>
          </a:p>
        </p:txBody>
      </p:sp>
      <p:graphicFrame>
        <p:nvGraphicFramePr>
          <p:cNvPr id="17" name="Table 16">
            <a:extLst>
              <a:ext uri="{FF2B5EF4-FFF2-40B4-BE49-F238E27FC236}">
                <a16:creationId xmlns:a16="http://schemas.microsoft.com/office/drawing/2014/main" id="{A525CFF8-550B-47D1-ADD2-B50D4418B7B1}"/>
              </a:ext>
            </a:extLst>
          </p:cNvPr>
          <p:cNvGraphicFramePr>
            <a:graphicFrameLocks noGrp="1"/>
          </p:cNvGraphicFramePr>
          <p:nvPr/>
        </p:nvGraphicFramePr>
        <p:xfrm>
          <a:off x="4924539" y="201901"/>
          <a:ext cx="2845041" cy="4111968"/>
        </p:xfrm>
        <a:graphic>
          <a:graphicData uri="http://schemas.openxmlformats.org/drawingml/2006/table">
            <a:tbl>
              <a:tblPr firstRow="1" bandRow="1">
                <a:tableStyleId>{2D5ABB26-0587-4C30-8999-92F81FD0307C}</a:tableStyleId>
              </a:tblPr>
              <a:tblGrid>
                <a:gridCol w="1714958">
                  <a:extLst>
                    <a:ext uri="{9D8B030D-6E8A-4147-A177-3AD203B41FA5}">
                      <a16:colId xmlns:a16="http://schemas.microsoft.com/office/drawing/2014/main" val="778934538"/>
                    </a:ext>
                  </a:extLst>
                </a:gridCol>
                <a:gridCol w="1130083">
                  <a:extLst>
                    <a:ext uri="{9D8B030D-6E8A-4147-A177-3AD203B41FA5}">
                      <a16:colId xmlns:a16="http://schemas.microsoft.com/office/drawing/2014/main" val="4040208908"/>
                    </a:ext>
                  </a:extLst>
                </a:gridCol>
              </a:tblGrid>
              <a:tr h="1004924">
                <a:tc>
                  <a:txBody>
                    <a:bodyPr/>
                    <a:lstStyle/>
                    <a:p>
                      <a:r>
                        <a:rPr lang="en-AU" sz="1200" dirty="0">
                          <a:solidFill>
                            <a:sysClr val="windowText" lastClr="000000"/>
                          </a:solidFill>
                        </a:rPr>
                        <a:t>Week 1-2</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94399777"/>
                  </a:ext>
                </a:extLst>
              </a:tr>
              <a:tr h="1004924">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T w="12700" cap="flat" cmpd="sng" algn="ctr">
                      <a:no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T w="12700" cap="flat" cmpd="sng" algn="ctr">
                      <a:noFill/>
                      <a:prstDash val="solid"/>
                      <a:round/>
                      <a:headEnd type="none" w="med" len="med"/>
                      <a:tailEnd type="none" w="med" len="med"/>
                    </a:lnT>
                  </a:tcPr>
                </a:tc>
                <a:extLst>
                  <a:ext uri="{0D108BD9-81ED-4DB2-BD59-A6C34878D82A}">
                    <a16:rowId xmlns:a16="http://schemas.microsoft.com/office/drawing/2014/main" val="3489987875"/>
                  </a:ext>
                </a:extLst>
              </a:tr>
              <a:tr h="822210">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solidFill>
                          <a:sysClr val="windowText" lastClr="000000"/>
                        </a:solidFill>
                      </a:endParaRPr>
                    </a:p>
                  </a:txBody>
                  <a:tcPr/>
                </a:tc>
                <a:extLst>
                  <a:ext uri="{0D108BD9-81ED-4DB2-BD59-A6C34878D82A}">
                    <a16:rowId xmlns:a16="http://schemas.microsoft.com/office/drawing/2014/main" val="608500109"/>
                  </a:ext>
                </a:extLst>
              </a:tr>
              <a:tr h="456784">
                <a:tc>
                  <a:txBody>
                    <a:bodyPr/>
                    <a:lstStyle/>
                    <a:p>
                      <a:endParaRPr lang="en-AU" sz="1200" b="1" dirty="0">
                        <a:solidFill>
                          <a:sysClr val="windowText" lastClr="000000"/>
                        </a:solidFill>
                      </a:endParaRPr>
                    </a:p>
                  </a:txBody>
                  <a:tcPr/>
                </a:tc>
                <a:tc>
                  <a:txBody>
                    <a:bodyPr/>
                    <a:lstStyle/>
                    <a:p>
                      <a:endParaRPr lang="en-AU" sz="1200" b="1" dirty="0">
                        <a:solidFill>
                          <a:sysClr val="windowText" lastClr="000000"/>
                        </a:solidFill>
                      </a:endParaRPr>
                    </a:p>
                  </a:txBody>
                  <a:tcPr/>
                </a:tc>
                <a:extLst>
                  <a:ext uri="{0D108BD9-81ED-4DB2-BD59-A6C34878D82A}">
                    <a16:rowId xmlns:a16="http://schemas.microsoft.com/office/drawing/2014/main" val="3313557530"/>
                  </a:ext>
                </a:extLst>
              </a:tr>
              <a:tr h="822210">
                <a:tc>
                  <a:txBody>
                    <a:bodyPr/>
                    <a:lstStyle/>
                    <a:p>
                      <a:endParaRPr lang="en-AU" sz="1200" dirty="0">
                        <a:solidFill>
                          <a:sysClr val="windowText" lastClr="000000"/>
                        </a:solidFill>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solidFill>
                          <a:sysClr val="windowText" lastClr="000000"/>
                        </a:solidFill>
                      </a:endParaRPr>
                    </a:p>
                  </a:txBody>
                  <a:tcPr/>
                </a:tc>
                <a:extLst>
                  <a:ext uri="{0D108BD9-81ED-4DB2-BD59-A6C34878D82A}">
                    <a16:rowId xmlns:a16="http://schemas.microsoft.com/office/drawing/2014/main" val="1898210210"/>
                  </a:ext>
                </a:extLst>
              </a:tr>
            </a:tbl>
          </a:graphicData>
        </a:graphic>
      </p:graphicFrame>
      <p:sp>
        <p:nvSpPr>
          <p:cNvPr id="2" name="Title 1"/>
          <p:cNvSpPr>
            <a:spLocks noGrp="1"/>
          </p:cNvSpPr>
          <p:nvPr>
            <p:ph type="title"/>
          </p:nvPr>
        </p:nvSpPr>
        <p:spPr/>
        <p:txBody>
          <a:bodyPr/>
          <a:lstStyle/>
          <a:p>
            <a:r>
              <a:rPr lang="en-AU" dirty="0"/>
              <a:t>Assessment tasks</a:t>
            </a:r>
          </a:p>
        </p:txBody>
      </p:sp>
      <p:sp>
        <p:nvSpPr>
          <p:cNvPr id="5" name="Cloud 4">
            <a:extLst>
              <a:ext uri="{FF2B5EF4-FFF2-40B4-BE49-F238E27FC236}">
                <a16:creationId xmlns:a16="http://schemas.microsoft.com/office/drawing/2014/main" id="{5987DA61-D565-45EA-B9AE-231DF8545E2A}"/>
              </a:ext>
            </a:extLst>
          </p:cNvPr>
          <p:cNvSpPr/>
          <p:nvPr/>
        </p:nvSpPr>
        <p:spPr>
          <a:xfrm>
            <a:off x="6257580" y="201901"/>
            <a:ext cx="1224000" cy="576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400" b="1" dirty="0">
                <a:solidFill>
                  <a:schemeClr val="tx1"/>
                </a:solidFill>
              </a:rPr>
              <a:t>Project</a:t>
            </a:r>
          </a:p>
        </p:txBody>
      </p:sp>
      <p:sp>
        <p:nvSpPr>
          <p:cNvPr id="18" name="Cloud 17">
            <a:extLst>
              <a:ext uri="{FF2B5EF4-FFF2-40B4-BE49-F238E27FC236}">
                <a16:creationId xmlns:a16="http://schemas.microsoft.com/office/drawing/2014/main" id="{06BFFFDD-B875-431E-940A-A7368763B86D}"/>
              </a:ext>
            </a:extLst>
          </p:cNvPr>
          <p:cNvSpPr/>
          <p:nvPr/>
        </p:nvSpPr>
        <p:spPr>
          <a:xfrm>
            <a:off x="6257580" y="1191842"/>
            <a:ext cx="1368000" cy="648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400" b="1" dirty="0">
                <a:solidFill>
                  <a:schemeClr val="tx1"/>
                </a:solidFill>
              </a:rPr>
              <a:t>Project</a:t>
            </a:r>
          </a:p>
        </p:txBody>
      </p:sp>
      <p:sp>
        <p:nvSpPr>
          <p:cNvPr id="19" name="Cloud 18">
            <a:extLst>
              <a:ext uri="{FF2B5EF4-FFF2-40B4-BE49-F238E27FC236}">
                <a16:creationId xmlns:a16="http://schemas.microsoft.com/office/drawing/2014/main" id="{617A1831-02C5-4669-BED7-693E219962C6}"/>
              </a:ext>
            </a:extLst>
          </p:cNvPr>
          <p:cNvSpPr/>
          <p:nvPr/>
        </p:nvSpPr>
        <p:spPr>
          <a:xfrm>
            <a:off x="6257580" y="2259301"/>
            <a:ext cx="1512000" cy="720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400" b="1" dirty="0">
                <a:solidFill>
                  <a:schemeClr val="tx1"/>
                </a:solidFill>
              </a:rPr>
              <a:t>Project</a:t>
            </a:r>
          </a:p>
        </p:txBody>
      </p:sp>
      <p:sp>
        <p:nvSpPr>
          <p:cNvPr id="20" name="Cloud 19">
            <a:extLst>
              <a:ext uri="{FF2B5EF4-FFF2-40B4-BE49-F238E27FC236}">
                <a16:creationId xmlns:a16="http://schemas.microsoft.com/office/drawing/2014/main" id="{35562C04-EA2F-47E0-AC16-21012B4EAF76}"/>
              </a:ext>
            </a:extLst>
          </p:cNvPr>
          <p:cNvSpPr/>
          <p:nvPr/>
        </p:nvSpPr>
        <p:spPr>
          <a:xfrm>
            <a:off x="6257580" y="3707671"/>
            <a:ext cx="1944000" cy="1080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400" b="1" dirty="0">
                <a:solidFill>
                  <a:schemeClr val="tx1"/>
                </a:solidFill>
              </a:rPr>
              <a:t>Project</a:t>
            </a:r>
          </a:p>
        </p:txBody>
      </p:sp>
      <p:graphicFrame>
        <p:nvGraphicFramePr>
          <p:cNvPr id="30" name="Table 29">
            <a:extLst>
              <a:ext uri="{FF2B5EF4-FFF2-40B4-BE49-F238E27FC236}">
                <a16:creationId xmlns:a16="http://schemas.microsoft.com/office/drawing/2014/main" id="{5BAEBE59-E5A4-4EF2-AC58-0AC37BFFE95D}"/>
              </a:ext>
            </a:extLst>
          </p:cNvPr>
          <p:cNvGraphicFramePr>
            <a:graphicFrameLocks noGrp="1"/>
          </p:cNvGraphicFramePr>
          <p:nvPr/>
        </p:nvGraphicFramePr>
        <p:xfrm>
          <a:off x="4924539" y="201901"/>
          <a:ext cx="2845041" cy="4111968"/>
        </p:xfrm>
        <a:graphic>
          <a:graphicData uri="http://schemas.openxmlformats.org/drawingml/2006/table">
            <a:tbl>
              <a:tblPr firstRow="1" bandRow="1">
                <a:tableStyleId>{2D5ABB26-0587-4C30-8999-92F81FD0307C}</a:tableStyleId>
              </a:tblPr>
              <a:tblGrid>
                <a:gridCol w="1714958">
                  <a:extLst>
                    <a:ext uri="{9D8B030D-6E8A-4147-A177-3AD203B41FA5}">
                      <a16:colId xmlns:a16="http://schemas.microsoft.com/office/drawing/2014/main" val="778934538"/>
                    </a:ext>
                  </a:extLst>
                </a:gridCol>
                <a:gridCol w="1130083">
                  <a:extLst>
                    <a:ext uri="{9D8B030D-6E8A-4147-A177-3AD203B41FA5}">
                      <a16:colId xmlns:a16="http://schemas.microsoft.com/office/drawing/2014/main" val="4040208908"/>
                    </a:ext>
                  </a:extLst>
                </a:gridCol>
              </a:tblGrid>
              <a:tr h="1004924">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94399777"/>
                  </a:ext>
                </a:extLst>
              </a:tr>
              <a:tr h="1004924">
                <a:tc>
                  <a:txBody>
                    <a:bodyPr/>
                    <a:lstStyle/>
                    <a:p>
                      <a:r>
                        <a:rPr lang="en-AU" sz="1200" dirty="0">
                          <a:solidFill>
                            <a:sysClr val="windowText" lastClr="000000"/>
                          </a:solidFill>
                        </a:rPr>
                        <a:t>Week 3</a:t>
                      </a:r>
                    </a:p>
                    <a:p>
                      <a:pPr marL="285750" indent="-285750">
                        <a:buFont typeface="Arial" panose="020B0604020202020204" pitchFamily="34" charset="0"/>
                        <a:buChar char="•"/>
                      </a:pPr>
                      <a:r>
                        <a:rPr lang="en-AU" sz="1200" dirty="0">
                          <a:solidFill>
                            <a:sysClr val="windowText" lastClr="000000"/>
                          </a:solidFill>
                        </a:rPr>
                        <a:t>________</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solidFill>
                            <a:sysClr val="windowText" lastClr="000000"/>
                          </a:solidFill>
                        </a:rPr>
                        <a:t>________</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solidFill>
                            <a:sysClr val="windowText" lastClr="000000"/>
                          </a:solidFill>
                        </a:rPr>
                        <a:t>________</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T w="12700" cap="flat" cmpd="sng" algn="ctr">
                      <a:no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T w="12700" cap="flat" cmpd="sng" algn="ctr">
                      <a:noFill/>
                      <a:prstDash val="solid"/>
                      <a:round/>
                      <a:headEnd type="none" w="med" len="med"/>
                      <a:tailEnd type="none" w="med" len="med"/>
                    </a:lnT>
                  </a:tcPr>
                </a:tc>
                <a:extLst>
                  <a:ext uri="{0D108BD9-81ED-4DB2-BD59-A6C34878D82A}">
                    <a16:rowId xmlns:a16="http://schemas.microsoft.com/office/drawing/2014/main" val="3489987875"/>
                  </a:ext>
                </a:extLst>
              </a:tr>
              <a:tr h="822210">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solidFill>
                          <a:sysClr val="windowText" lastClr="000000"/>
                        </a:solidFill>
                      </a:endParaRPr>
                    </a:p>
                  </a:txBody>
                  <a:tcPr/>
                </a:tc>
                <a:extLst>
                  <a:ext uri="{0D108BD9-81ED-4DB2-BD59-A6C34878D82A}">
                    <a16:rowId xmlns:a16="http://schemas.microsoft.com/office/drawing/2014/main" val="608500109"/>
                  </a:ext>
                </a:extLst>
              </a:tr>
              <a:tr h="456784">
                <a:tc>
                  <a:txBody>
                    <a:bodyPr/>
                    <a:lstStyle/>
                    <a:p>
                      <a:endParaRPr lang="en-AU" sz="1200" b="1" dirty="0">
                        <a:solidFill>
                          <a:sysClr val="windowText" lastClr="000000"/>
                        </a:solidFill>
                      </a:endParaRPr>
                    </a:p>
                  </a:txBody>
                  <a:tcPr/>
                </a:tc>
                <a:tc>
                  <a:txBody>
                    <a:bodyPr/>
                    <a:lstStyle/>
                    <a:p>
                      <a:endParaRPr lang="en-AU" sz="1200" b="1" dirty="0">
                        <a:solidFill>
                          <a:sysClr val="windowText" lastClr="000000"/>
                        </a:solidFill>
                      </a:endParaRPr>
                    </a:p>
                  </a:txBody>
                  <a:tcPr/>
                </a:tc>
                <a:extLst>
                  <a:ext uri="{0D108BD9-81ED-4DB2-BD59-A6C34878D82A}">
                    <a16:rowId xmlns:a16="http://schemas.microsoft.com/office/drawing/2014/main" val="3313557530"/>
                  </a:ext>
                </a:extLst>
              </a:tr>
              <a:tr h="822210">
                <a:tc>
                  <a:txBody>
                    <a:bodyPr/>
                    <a:lstStyle/>
                    <a:p>
                      <a:endParaRPr lang="en-AU" sz="1200" dirty="0">
                        <a:solidFill>
                          <a:sysClr val="windowText" lastClr="000000"/>
                        </a:solidFill>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solidFill>
                          <a:sysClr val="windowText" lastClr="000000"/>
                        </a:solidFill>
                      </a:endParaRPr>
                    </a:p>
                  </a:txBody>
                  <a:tcPr/>
                </a:tc>
                <a:extLst>
                  <a:ext uri="{0D108BD9-81ED-4DB2-BD59-A6C34878D82A}">
                    <a16:rowId xmlns:a16="http://schemas.microsoft.com/office/drawing/2014/main" val="1898210210"/>
                  </a:ext>
                </a:extLst>
              </a:tr>
            </a:tbl>
          </a:graphicData>
        </a:graphic>
      </p:graphicFrame>
      <p:graphicFrame>
        <p:nvGraphicFramePr>
          <p:cNvPr id="31" name="Table 30">
            <a:extLst>
              <a:ext uri="{FF2B5EF4-FFF2-40B4-BE49-F238E27FC236}">
                <a16:creationId xmlns:a16="http://schemas.microsoft.com/office/drawing/2014/main" id="{6798A96E-5013-4232-8F7D-3D8273D2785F}"/>
              </a:ext>
            </a:extLst>
          </p:cNvPr>
          <p:cNvGraphicFramePr>
            <a:graphicFrameLocks noGrp="1"/>
          </p:cNvGraphicFramePr>
          <p:nvPr/>
        </p:nvGraphicFramePr>
        <p:xfrm>
          <a:off x="4924539" y="201901"/>
          <a:ext cx="2845041" cy="4294682"/>
        </p:xfrm>
        <a:graphic>
          <a:graphicData uri="http://schemas.openxmlformats.org/drawingml/2006/table">
            <a:tbl>
              <a:tblPr firstRow="1" bandRow="1">
                <a:tableStyleId>{2D5ABB26-0587-4C30-8999-92F81FD0307C}</a:tableStyleId>
              </a:tblPr>
              <a:tblGrid>
                <a:gridCol w="1714958">
                  <a:extLst>
                    <a:ext uri="{9D8B030D-6E8A-4147-A177-3AD203B41FA5}">
                      <a16:colId xmlns:a16="http://schemas.microsoft.com/office/drawing/2014/main" val="778934538"/>
                    </a:ext>
                  </a:extLst>
                </a:gridCol>
                <a:gridCol w="1130083">
                  <a:extLst>
                    <a:ext uri="{9D8B030D-6E8A-4147-A177-3AD203B41FA5}">
                      <a16:colId xmlns:a16="http://schemas.microsoft.com/office/drawing/2014/main" val="4040208908"/>
                    </a:ext>
                  </a:extLst>
                </a:gridCol>
              </a:tblGrid>
              <a:tr h="1004924">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94399777"/>
                  </a:ext>
                </a:extLst>
              </a:tr>
              <a:tr h="1004924">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T w="12700" cap="flat" cmpd="sng" algn="ctr">
                      <a:no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T w="12700" cap="flat" cmpd="sng" algn="ctr">
                      <a:noFill/>
                      <a:prstDash val="solid"/>
                      <a:round/>
                      <a:headEnd type="none" w="med" len="med"/>
                      <a:tailEnd type="none" w="med" len="med"/>
                    </a:lnT>
                  </a:tcPr>
                </a:tc>
                <a:extLst>
                  <a:ext uri="{0D108BD9-81ED-4DB2-BD59-A6C34878D82A}">
                    <a16:rowId xmlns:a16="http://schemas.microsoft.com/office/drawing/2014/main" val="3489987875"/>
                  </a:ext>
                </a:extLst>
              </a:tr>
              <a:tr h="822210">
                <a:tc>
                  <a:txBody>
                    <a:bodyPr/>
                    <a:lstStyle/>
                    <a:p>
                      <a:r>
                        <a:rPr lang="en-AU" sz="1200" dirty="0">
                          <a:solidFill>
                            <a:sysClr val="windowText" lastClr="000000"/>
                          </a:solidFill>
                        </a:rPr>
                        <a:t>Week 4</a:t>
                      </a:r>
                    </a:p>
                    <a:p>
                      <a:pPr marL="285750" indent="-285750">
                        <a:buFont typeface="Arial" panose="020B0604020202020204" pitchFamily="34" charset="0"/>
                        <a:buChar char="•"/>
                      </a:pPr>
                      <a:r>
                        <a:rPr lang="en-AU" sz="1200" dirty="0">
                          <a:solidFill>
                            <a:sysClr val="windowText" lastClr="000000"/>
                          </a:solidFill>
                        </a:rPr>
                        <a:t>________</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solidFill>
                            <a:sysClr val="windowText" lastClr="000000"/>
                          </a:solidFill>
                        </a:rPr>
                        <a:t>________</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solidFill>
                            <a:sysClr val="windowText" lastClr="000000"/>
                          </a:solidFill>
                        </a:rPr>
                        <a:t>________</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solidFill>
                          <a:sysClr val="windowText" lastClr="000000"/>
                        </a:solidFill>
                      </a:endParaRPr>
                    </a:p>
                  </a:txBody>
                  <a:tcPr/>
                </a:tc>
                <a:extLst>
                  <a:ext uri="{0D108BD9-81ED-4DB2-BD59-A6C34878D82A}">
                    <a16:rowId xmlns:a16="http://schemas.microsoft.com/office/drawing/2014/main" val="608500109"/>
                  </a:ext>
                </a:extLst>
              </a:tr>
              <a:tr h="456784">
                <a:tc>
                  <a:txBody>
                    <a:bodyPr/>
                    <a:lstStyle/>
                    <a:p>
                      <a:endParaRPr lang="en-AU" sz="1200" b="1" dirty="0">
                        <a:solidFill>
                          <a:sysClr val="windowText" lastClr="000000"/>
                        </a:solidFill>
                      </a:endParaRPr>
                    </a:p>
                  </a:txBody>
                  <a:tcPr/>
                </a:tc>
                <a:tc>
                  <a:txBody>
                    <a:bodyPr/>
                    <a:lstStyle/>
                    <a:p>
                      <a:endParaRPr lang="en-AU" sz="1200" b="1" dirty="0">
                        <a:solidFill>
                          <a:sysClr val="windowText" lastClr="000000"/>
                        </a:solidFill>
                      </a:endParaRPr>
                    </a:p>
                  </a:txBody>
                  <a:tcPr/>
                </a:tc>
                <a:extLst>
                  <a:ext uri="{0D108BD9-81ED-4DB2-BD59-A6C34878D82A}">
                    <a16:rowId xmlns:a16="http://schemas.microsoft.com/office/drawing/2014/main" val="3313557530"/>
                  </a:ext>
                </a:extLst>
              </a:tr>
              <a:tr h="822210">
                <a:tc>
                  <a:txBody>
                    <a:bodyPr/>
                    <a:lstStyle/>
                    <a:p>
                      <a:endParaRPr lang="en-AU" sz="1200" dirty="0">
                        <a:solidFill>
                          <a:sysClr val="windowText" lastClr="000000"/>
                        </a:solidFill>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solidFill>
                          <a:sysClr val="windowText" lastClr="000000"/>
                        </a:solidFill>
                      </a:endParaRPr>
                    </a:p>
                  </a:txBody>
                  <a:tcPr/>
                </a:tc>
                <a:extLst>
                  <a:ext uri="{0D108BD9-81ED-4DB2-BD59-A6C34878D82A}">
                    <a16:rowId xmlns:a16="http://schemas.microsoft.com/office/drawing/2014/main" val="1898210210"/>
                  </a:ext>
                </a:extLst>
              </a:tr>
            </a:tbl>
          </a:graphicData>
        </a:graphic>
      </p:graphicFrame>
      <p:graphicFrame>
        <p:nvGraphicFramePr>
          <p:cNvPr id="32" name="Table 31">
            <a:extLst>
              <a:ext uri="{FF2B5EF4-FFF2-40B4-BE49-F238E27FC236}">
                <a16:creationId xmlns:a16="http://schemas.microsoft.com/office/drawing/2014/main" id="{EF994AC3-802F-4FC9-AEB4-BBFAD5438118}"/>
              </a:ext>
            </a:extLst>
          </p:cNvPr>
          <p:cNvGraphicFramePr>
            <a:graphicFrameLocks noGrp="1"/>
          </p:cNvGraphicFramePr>
          <p:nvPr/>
        </p:nvGraphicFramePr>
        <p:xfrm>
          <a:off x="4924539" y="201901"/>
          <a:ext cx="2845041" cy="4295098"/>
        </p:xfrm>
        <a:graphic>
          <a:graphicData uri="http://schemas.openxmlformats.org/drawingml/2006/table">
            <a:tbl>
              <a:tblPr firstRow="1" bandRow="1">
                <a:tableStyleId>{2D5ABB26-0587-4C30-8999-92F81FD0307C}</a:tableStyleId>
              </a:tblPr>
              <a:tblGrid>
                <a:gridCol w="1714958">
                  <a:extLst>
                    <a:ext uri="{9D8B030D-6E8A-4147-A177-3AD203B41FA5}">
                      <a16:colId xmlns:a16="http://schemas.microsoft.com/office/drawing/2014/main" val="778934538"/>
                    </a:ext>
                  </a:extLst>
                </a:gridCol>
                <a:gridCol w="1130083">
                  <a:extLst>
                    <a:ext uri="{9D8B030D-6E8A-4147-A177-3AD203B41FA5}">
                      <a16:colId xmlns:a16="http://schemas.microsoft.com/office/drawing/2014/main" val="4040208908"/>
                    </a:ext>
                  </a:extLst>
                </a:gridCol>
              </a:tblGrid>
              <a:tr h="1004924">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94399777"/>
                  </a:ext>
                </a:extLst>
              </a:tr>
              <a:tr h="1004924">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T w="12700" cap="flat" cmpd="sng" algn="ctr">
                      <a:no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T w="12700" cap="flat" cmpd="sng" algn="ctr">
                      <a:noFill/>
                      <a:prstDash val="solid"/>
                      <a:round/>
                      <a:headEnd type="none" w="med" len="med"/>
                      <a:tailEnd type="none" w="med" len="med"/>
                    </a:lnT>
                  </a:tcPr>
                </a:tc>
                <a:extLst>
                  <a:ext uri="{0D108BD9-81ED-4DB2-BD59-A6C34878D82A}">
                    <a16:rowId xmlns:a16="http://schemas.microsoft.com/office/drawing/2014/main" val="3489987875"/>
                  </a:ext>
                </a:extLst>
              </a:tr>
              <a:tr h="822210">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solidFill>
                          <a:sysClr val="windowText" lastClr="000000"/>
                        </a:solidFill>
                      </a:endParaRPr>
                    </a:p>
                  </a:txBody>
                  <a:tcPr/>
                </a:tc>
                <a:extLst>
                  <a:ext uri="{0D108BD9-81ED-4DB2-BD59-A6C34878D82A}">
                    <a16:rowId xmlns:a16="http://schemas.microsoft.com/office/drawing/2014/main" val="608500109"/>
                  </a:ext>
                </a:extLst>
              </a:tr>
              <a:tr h="456784">
                <a:tc>
                  <a:txBody>
                    <a:bodyPr/>
                    <a:lstStyle/>
                    <a:p>
                      <a:r>
                        <a:rPr lang="en-AU" sz="1200" b="0" dirty="0">
                          <a:solidFill>
                            <a:sysClr val="windowText" lastClr="000000"/>
                          </a:solidFill>
                        </a:rPr>
                        <a:t>        </a:t>
                      </a:r>
                      <a:r>
                        <a:rPr lang="en-AU" sz="1200" b="1" dirty="0">
                          <a:solidFill>
                            <a:sysClr val="windowText" lastClr="000000"/>
                          </a:solidFill>
                        </a:rPr>
                        <a:t>…</a:t>
                      </a:r>
                    </a:p>
                    <a:p>
                      <a:endParaRPr lang="en-AU" sz="1200" b="1" dirty="0">
                        <a:solidFill>
                          <a:sysClr val="windowText" lastClr="000000"/>
                        </a:solidFill>
                      </a:endParaRPr>
                    </a:p>
                  </a:txBody>
                  <a:tcPr/>
                </a:tc>
                <a:tc>
                  <a:txBody>
                    <a:bodyPr/>
                    <a:lstStyle/>
                    <a:p>
                      <a:r>
                        <a:rPr lang="en-AU" sz="1200" b="1" dirty="0">
                          <a:solidFill>
                            <a:sysClr val="windowText" lastClr="000000"/>
                          </a:solidFill>
                        </a:rPr>
                        <a:t>…</a:t>
                      </a:r>
                    </a:p>
                    <a:p>
                      <a:endParaRPr lang="en-AU" sz="1200" b="1" dirty="0">
                        <a:solidFill>
                          <a:sysClr val="windowText" lastClr="000000"/>
                        </a:solidFill>
                      </a:endParaRPr>
                    </a:p>
                  </a:txBody>
                  <a:tcPr/>
                </a:tc>
                <a:extLst>
                  <a:ext uri="{0D108BD9-81ED-4DB2-BD59-A6C34878D82A}">
                    <a16:rowId xmlns:a16="http://schemas.microsoft.com/office/drawing/2014/main" val="3313557530"/>
                  </a:ext>
                </a:extLst>
              </a:tr>
              <a:tr h="822210">
                <a:tc>
                  <a:txBody>
                    <a:bodyPr/>
                    <a:lstStyle/>
                    <a:p>
                      <a:endParaRPr lang="en-AU" sz="1200" dirty="0">
                        <a:solidFill>
                          <a:sysClr val="windowText" lastClr="000000"/>
                        </a:solidFill>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solidFill>
                          <a:sysClr val="windowText" lastClr="000000"/>
                        </a:solidFill>
                      </a:endParaRPr>
                    </a:p>
                  </a:txBody>
                  <a:tcPr/>
                </a:tc>
                <a:extLst>
                  <a:ext uri="{0D108BD9-81ED-4DB2-BD59-A6C34878D82A}">
                    <a16:rowId xmlns:a16="http://schemas.microsoft.com/office/drawing/2014/main" val="1898210210"/>
                  </a:ext>
                </a:extLst>
              </a:tr>
            </a:tbl>
          </a:graphicData>
        </a:graphic>
      </p:graphicFrame>
      <p:graphicFrame>
        <p:nvGraphicFramePr>
          <p:cNvPr id="33" name="Table 32">
            <a:extLst>
              <a:ext uri="{FF2B5EF4-FFF2-40B4-BE49-F238E27FC236}">
                <a16:creationId xmlns:a16="http://schemas.microsoft.com/office/drawing/2014/main" id="{217FFF42-2796-4866-9CF6-EF15633FA40A}"/>
              </a:ext>
            </a:extLst>
          </p:cNvPr>
          <p:cNvGraphicFramePr>
            <a:graphicFrameLocks noGrp="1"/>
          </p:cNvGraphicFramePr>
          <p:nvPr/>
        </p:nvGraphicFramePr>
        <p:xfrm>
          <a:off x="4924539" y="201901"/>
          <a:ext cx="2845041" cy="4295432"/>
        </p:xfrm>
        <a:graphic>
          <a:graphicData uri="http://schemas.openxmlformats.org/drawingml/2006/table">
            <a:tbl>
              <a:tblPr firstRow="1" bandRow="1">
                <a:tableStyleId>{2D5ABB26-0587-4C30-8999-92F81FD0307C}</a:tableStyleId>
              </a:tblPr>
              <a:tblGrid>
                <a:gridCol w="1714958">
                  <a:extLst>
                    <a:ext uri="{9D8B030D-6E8A-4147-A177-3AD203B41FA5}">
                      <a16:colId xmlns:a16="http://schemas.microsoft.com/office/drawing/2014/main" val="778934538"/>
                    </a:ext>
                  </a:extLst>
                </a:gridCol>
                <a:gridCol w="1130083">
                  <a:extLst>
                    <a:ext uri="{9D8B030D-6E8A-4147-A177-3AD203B41FA5}">
                      <a16:colId xmlns:a16="http://schemas.microsoft.com/office/drawing/2014/main" val="4040208908"/>
                    </a:ext>
                  </a:extLst>
                </a:gridCol>
              </a:tblGrid>
              <a:tr h="1004924">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94399777"/>
                  </a:ext>
                </a:extLst>
              </a:tr>
              <a:tr h="1004924">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T w="12700" cap="flat" cmpd="sng" algn="ctr">
                      <a:no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lnT w="12700" cap="flat" cmpd="sng" algn="ctr">
                      <a:noFill/>
                      <a:prstDash val="solid"/>
                      <a:round/>
                      <a:headEnd type="none" w="med" len="med"/>
                      <a:tailEnd type="none" w="med" len="med"/>
                    </a:lnT>
                  </a:tcPr>
                </a:tc>
                <a:extLst>
                  <a:ext uri="{0D108BD9-81ED-4DB2-BD59-A6C34878D82A}">
                    <a16:rowId xmlns:a16="http://schemas.microsoft.com/office/drawing/2014/main" val="3489987875"/>
                  </a:ext>
                </a:extLst>
              </a:tr>
              <a:tr h="822210">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dirty="0">
                        <a:solidFill>
                          <a:sysClr val="windowText" lastClr="000000"/>
                        </a:solidFill>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solidFill>
                          <a:sysClr val="windowText" lastClr="000000"/>
                        </a:solidFill>
                      </a:endParaRPr>
                    </a:p>
                  </a:txBody>
                  <a:tcPr/>
                </a:tc>
                <a:extLst>
                  <a:ext uri="{0D108BD9-81ED-4DB2-BD59-A6C34878D82A}">
                    <a16:rowId xmlns:a16="http://schemas.microsoft.com/office/drawing/2014/main" val="608500109"/>
                  </a:ext>
                </a:extLst>
              </a:tr>
              <a:tr h="456784">
                <a:tc>
                  <a:txBody>
                    <a:bodyPr/>
                    <a:lstStyle/>
                    <a:p>
                      <a:endParaRPr lang="en-AU" sz="1200" b="1" dirty="0">
                        <a:solidFill>
                          <a:sysClr val="windowText" lastClr="000000"/>
                        </a:solidFill>
                      </a:endParaRPr>
                    </a:p>
                  </a:txBody>
                  <a:tcPr/>
                </a:tc>
                <a:tc>
                  <a:txBody>
                    <a:bodyPr/>
                    <a:lstStyle/>
                    <a:p>
                      <a:endParaRPr lang="en-AU" sz="1200" b="1" dirty="0">
                        <a:solidFill>
                          <a:sysClr val="windowText" lastClr="000000"/>
                        </a:solidFill>
                      </a:endParaRPr>
                    </a:p>
                  </a:txBody>
                  <a:tcPr/>
                </a:tc>
                <a:extLst>
                  <a:ext uri="{0D108BD9-81ED-4DB2-BD59-A6C34878D82A}">
                    <a16:rowId xmlns:a16="http://schemas.microsoft.com/office/drawing/2014/main" val="3313557530"/>
                  </a:ext>
                </a:extLst>
              </a:tr>
              <a:tr h="822210">
                <a:tc>
                  <a:txBody>
                    <a:bodyPr/>
                    <a:lstStyle/>
                    <a:p>
                      <a:r>
                        <a:rPr lang="en-AU" sz="1200" dirty="0">
                          <a:solidFill>
                            <a:sysClr val="windowText" lastClr="000000"/>
                          </a:solidFill>
                        </a:rPr>
                        <a:t>Week 11</a:t>
                      </a:r>
                    </a:p>
                    <a:p>
                      <a:pPr marL="285750" indent="-285750">
                        <a:buFont typeface="Arial" panose="020B0604020202020204" pitchFamily="34" charset="0"/>
                        <a:buChar char="•"/>
                      </a:pPr>
                      <a:r>
                        <a:rPr lang="en-AU" sz="1200" dirty="0">
                          <a:solidFill>
                            <a:sysClr val="windowText" lastClr="000000"/>
                          </a:solidFill>
                        </a:rPr>
                        <a:t>________</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solidFill>
                            <a:sysClr val="windowText" lastClr="000000"/>
                          </a:solidFill>
                        </a:rPr>
                        <a:t>________</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solidFill>
                            <a:sysClr val="windowText" lastClr="000000"/>
                          </a:solidFill>
                        </a:rPr>
                        <a:t>________</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solidFill>
                          <a:sysClr val="windowText" lastClr="000000"/>
                        </a:solidFill>
                      </a:endParaRPr>
                    </a:p>
                  </a:txBody>
                  <a:tcPr/>
                </a:tc>
                <a:extLst>
                  <a:ext uri="{0D108BD9-81ED-4DB2-BD59-A6C34878D82A}">
                    <a16:rowId xmlns:a16="http://schemas.microsoft.com/office/drawing/2014/main" val="1898210210"/>
                  </a:ext>
                </a:extLst>
              </a:tr>
            </a:tbl>
          </a:graphicData>
        </a:graphic>
      </p:graphicFrame>
    </p:spTree>
    <p:extLst>
      <p:ext uri="{BB962C8B-B14F-4D97-AF65-F5344CB8AC3E}">
        <p14:creationId xmlns:p14="http://schemas.microsoft.com/office/powerpoint/2010/main" val="327030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19" grpId="0" animBg="1"/>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Assessment standards</a:t>
            </a:r>
          </a:p>
        </p:txBody>
      </p:sp>
      <p:sp>
        <p:nvSpPr>
          <p:cNvPr id="3" name="Text Placeholder 2"/>
          <p:cNvSpPr>
            <a:spLocks noGrp="1"/>
          </p:cNvSpPr>
          <p:nvPr>
            <p:ph type="body" sz="quarter" idx="10"/>
          </p:nvPr>
        </p:nvSpPr>
        <p:spPr/>
        <p:txBody>
          <a:bodyPr/>
          <a:lstStyle/>
          <a:p>
            <a:r>
              <a:rPr lang="en-AU" b="1" dirty="0"/>
              <a:t>SOLO taxonomy</a:t>
            </a:r>
          </a:p>
          <a:p>
            <a:r>
              <a:rPr lang="en-AU" dirty="0">
                <a:hlinkClick r:id="rId2"/>
              </a:rPr>
              <a:t>Video</a:t>
            </a:r>
            <a:r>
              <a:rPr lang="en-AU" dirty="0"/>
              <a:t> (4 min)</a:t>
            </a:r>
          </a:p>
          <a:p>
            <a:r>
              <a:rPr lang="en-AU" dirty="0">
                <a:hlinkClick r:id="rId3"/>
              </a:rPr>
              <a:t>Text</a:t>
            </a:r>
            <a:r>
              <a:rPr lang="en-AU" dirty="0"/>
              <a:t> (100 words)</a:t>
            </a:r>
            <a:endParaRPr lang="en-AU" u="sng" dirty="0"/>
          </a:p>
          <a:p>
            <a:endParaRPr lang="en-AU" u="sng" dirty="0"/>
          </a:p>
          <a:p>
            <a:endParaRPr lang="en-AU" u="sng" dirty="0"/>
          </a:p>
          <a:p>
            <a:endParaRPr lang="en-AU" u="sng" dirty="0"/>
          </a:p>
          <a:p>
            <a:endParaRPr lang="en-AU" u="sng" dirty="0"/>
          </a:p>
          <a:p>
            <a:r>
              <a:rPr lang="en-AU" sz="800" dirty="0"/>
              <a:t>Source: The Australian National University 2014, </a:t>
            </a:r>
            <a:r>
              <a:rPr lang="en-AU" sz="800" i="1" dirty="0"/>
              <a:t>Unravelling Complexity</a:t>
            </a:r>
            <a:r>
              <a:rPr lang="en-AU" sz="800" dirty="0"/>
              <a:t>, The Australian National University, Canberra. http://vc-courses.anu.edu.au/uc/home, viewed 4 March 2014.</a:t>
            </a:r>
          </a:p>
        </p:txBody>
      </p:sp>
      <p:pic>
        <p:nvPicPr>
          <p:cNvPr id="2050" name="Picture 2" descr="http://vc-courses.anu.edu.au/wordpress/wp-content/uploads/assessment/Biggs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051" y="394711"/>
            <a:ext cx="5831949" cy="374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283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Text Placeholder 2"/>
          <p:cNvSpPr>
            <a:spLocks noGrp="1"/>
          </p:cNvSpPr>
          <p:nvPr>
            <p:ph type="body" sz="quarter" idx="10"/>
          </p:nvPr>
        </p:nvSpPr>
        <p:spPr/>
        <p:txBody>
          <a:bodyPr/>
          <a:lstStyle/>
          <a:p>
            <a:endParaRPr lang="en-AU" dirty="0"/>
          </a:p>
          <a:p>
            <a:endParaRPr lang="en-AU" dirty="0"/>
          </a:p>
          <a:p>
            <a:pPr algn="ctr"/>
            <a:r>
              <a:rPr lang="en-AU" sz="1800" b="1" dirty="0">
                <a:solidFill>
                  <a:schemeClr val="bg1"/>
                </a:solidFill>
              </a:rPr>
              <a:t>Frugal innovation</a:t>
            </a:r>
          </a:p>
        </p:txBody>
      </p:sp>
    </p:spTree>
    <p:extLst>
      <p:ext uri="{BB962C8B-B14F-4D97-AF65-F5344CB8AC3E}">
        <p14:creationId xmlns:p14="http://schemas.microsoft.com/office/powerpoint/2010/main" val="3663317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Frugal innovation</a:t>
            </a:r>
          </a:p>
        </p:txBody>
      </p:sp>
      <p:sp>
        <p:nvSpPr>
          <p:cNvPr id="3" name="Text Placeholder 2"/>
          <p:cNvSpPr>
            <a:spLocks noGrp="1"/>
          </p:cNvSpPr>
          <p:nvPr>
            <p:ph type="body" sz="quarter" idx="10"/>
          </p:nvPr>
        </p:nvSpPr>
        <p:spPr/>
        <p:txBody>
          <a:bodyPr/>
          <a:lstStyle/>
          <a:p>
            <a:r>
              <a:rPr lang="en-AU" dirty="0"/>
              <a:t>Originated in </a:t>
            </a:r>
            <a:r>
              <a:rPr lang="en-AU" b="1" dirty="0"/>
              <a:t>emerging </a:t>
            </a:r>
            <a:r>
              <a:rPr lang="en-AU" dirty="0"/>
              <a:t>markets; now also in </a:t>
            </a:r>
            <a:r>
              <a:rPr lang="en-AU" b="1" dirty="0"/>
              <a:t>developed </a:t>
            </a:r>
            <a:r>
              <a:rPr lang="en-AU" dirty="0"/>
              <a:t>markets</a:t>
            </a:r>
          </a:p>
          <a:p>
            <a:r>
              <a:rPr lang="en-AU" b="1" dirty="0"/>
              <a:t>Frugal</a:t>
            </a:r>
            <a:r>
              <a:rPr lang="en-AU" dirty="0"/>
              <a:t>: husband our resources carefully by thoughtfully making the most of everything we have and wasting as little as possible.</a:t>
            </a:r>
          </a:p>
          <a:p>
            <a:pPr marL="285750" indent="-285750">
              <a:buFont typeface="Arial" pitchFamily="34" charset="0"/>
              <a:buChar char="•"/>
            </a:pPr>
            <a:r>
              <a:rPr lang="en-AU" dirty="0"/>
              <a:t>Good because it is </a:t>
            </a:r>
            <a:r>
              <a:rPr lang="en-AU" b="1" dirty="0"/>
              <a:t>enough</a:t>
            </a:r>
          </a:p>
          <a:p>
            <a:pPr marL="285750" indent="-285750">
              <a:buFont typeface="Arial" pitchFamily="34" charset="0"/>
              <a:buChar char="•"/>
            </a:pPr>
            <a:r>
              <a:rPr lang="en-AU" dirty="0"/>
              <a:t>Ample because it is </a:t>
            </a:r>
            <a:r>
              <a:rPr lang="en-AU" b="1" dirty="0"/>
              <a:t>sufficient</a:t>
            </a:r>
          </a:p>
          <a:p>
            <a:endParaRPr lang="en-AU" dirty="0"/>
          </a:p>
          <a:p>
            <a:endParaRPr lang="en-AU" dirty="0"/>
          </a:p>
          <a:p>
            <a:endParaRPr lang="en-AU" dirty="0"/>
          </a:p>
          <a:p>
            <a:endParaRPr lang="en-AU" dirty="0"/>
          </a:p>
          <a:p>
            <a:r>
              <a:rPr lang="en-AU" sz="1000" dirty="0"/>
              <a:t>(</a:t>
            </a:r>
            <a:r>
              <a:rPr lang="en-AU" sz="1000" dirty="0" err="1"/>
              <a:t>Leadbeater</a:t>
            </a:r>
            <a:r>
              <a:rPr lang="en-AU" sz="1000" dirty="0"/>
              <a:t> 2014)</a:t>
            </a:r>
          </a:p>
          <a:p>
            <a:endParaRPr lang="en-AU" dirty="0"/>
          </a:p>
          <a:p>
            <a:endParaRPr lang="en-AU" dirty="0"/>
          </a:p>
        </p:txBody>
      </p:sp>
      <p:pic>
        <p:nvPicPr>
          <p:cNvPr id="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3637" y="2006578"/>
            <a:ext cx="4664075"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182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255" y="-10509"/>
            <a:ext cx="7669095" cy="449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AU" dirty="0"/>
              <a:t>Frugal innovation</a:t>
            </a:r>
          </a:p>
        </p:txBody>
      </p:sp>
      <p:sp>
        <p:nvSpPr>
          <p:cNvPr id="3" name="Text Placeholder 2"/>
          <p:cNvSpPr>
            <a:spLocks noGrp="1"/>
          </p:cNvSpPr>
          <p:nvPr>
            <p:ph type="body" sz="quarter" idx="10"/>
          </p:nvPr>
        </p:nvSpPr>
        <p:spPr/>
        <p:txBody>
          <a:bodyPr/>
          <a:lstStyle/>
          <a:p>
            <a:endParaRPr lang="en-AU" dirty="0"/>
          </a:p>
          <a:p>
            <a:endParaRPr lang="en-AU" dirty="0"/>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err="1"/>
              <a:t>Weyrauch</a:t>
            </a:r>
            <a:r>
              <a:rPr lang="en-AU" sz="1000" dirty="0"/>
              <a:t> &amp; </a:t>
            </a:r>
            <a:r>
              <a:rPr lang="en-AU" sz="1000" dirty="0" err="1"/>
              <a:t>Herstatt</a:t>
            </a:r>
            <a:r>
              <a:rPr lang="en-AU" sz="1000" dirty="0"/>
              <a:t> 2016)</a:t>
            </a:r>
          </a:p>
        </p:txBody>
      </p:sp>
    </p:spTree>
    <p:extLst>
      <p:ext uri="{BB962C8B-B14F-4D97-AF65-F5344CB8AC3E}">
        <p14:creationId xmlns:p14="http://schemas.microsoft.com/office/powerpoint/2010/main" val="344373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178" y="356634"/>
            <a:ext cx="6808822" cy="41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AU" dirty="0"/>
              <a:t>Frugal innovation</a:t>
            </a:r>
          </a:p>
        </p:txBody>
      </p:sp>
      <p:sp>
        <p:nvSpPr>
          <p:cNvPr id="3" name="Text Placeholder 2"/>
          <p:cNvSpPr>
            <a:spLocks noGrp="1"/>
          </p:cNvSpPr>
          <p:nvPr>
            <p:ph type="body" sz="quarter" idx="10"/>
          </p:nvPr>
        </p:nvSpPr>
        <p:spPr/>
        <p:txBody>
          <a:bodyPr/>
          <a:lstStyle/>
          <a:p>
            <a:endParaRPr lang="en-AU" dirty="0"/>
          </a:p>
          <a:p>
            <a:endParaRPr lang="en-AU" dirty="0"/>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err="1"/>
              <a:t>Weyrauch</a:t>
            </a:r>
            <a:r>
              <a:rPr lang="en-AU" sz="1000" dirty="0"/>
              <a:t> &amp; </a:t>
            </a:r>
            <a:r>
              <a:rPr lang="en-AU" sz="1000" dirty="0" err="1"/>
              <a:t>Herstatt</a:t>
            </a:r>
            <a:r>
              <a:rPr lang="en-AU" sz="1000" dirty="0"/>
              <a:t> 2016)</a:t>
            </a:r>
          </a:p>
        </p:txBody>
      </p:sp>
    </p:spTree>
    <p:extLst>
      <p:ext uri="{BB962C8B-B14F-4D97-AF65-F5344CB8AC3E}">
        <p14:creationId xmlns:p14="http://schemas.microsoft.com/office/powerpoint/2010/main" val="4281643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Frugal innovation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70" y="306051"/>
            <a:ext cx="6682518" cy="484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0"/>
          </p:nvPr>
        </p:nvSpPr>
        <p:spPr/>
        <p:txBody>
          <a:bodyPr/>
          <a:lstStyle/>
          <a:p>
            <a:endParaRPr lang="en-AU" dirty="0"/>
          </a:p>
          <a:p>
            <a:endParaRPr lang="en-AU" dirty="0"/>
          </a:p>
          <a:p>
            <a:endParaRPr lang="en-AU" dirty="0"/>
          </a:p>
          <a:p>
            <a:endParaRPr lang="en-AU" dirty="0"/>
          </a:p>
          <a:p>
            <a:endParaRPr lang="en-AU" dirty="0"/>
          </a:p>
          <a:p>
            <a:endParaRPr lang="en-AU" dirty="0"/>
          </a:p>
          <a:p>
            <a:endParaRPr lang="en-AU" dirty="0"/>
          </a:p>
          <a:p>
            <a:endParaRPr lang="en-AU" dirty="0"/>
          </a:p>
          <a:p>
            <a:r>
              <a:rPr lang="en-AU" sz="1000" dirty="0"/>
              <a:t>(</a:t>
            </a:r>
            <a:r>
              <a:rPr lang="en-AU" sz="1000" dirty="0" err="1"/>
              <a:t>Weyrauch</a:t>
            </a:r>
            <a:r>
              <a:rPr lang="en-AU" sz="1000" dirty="0"/>
              <a:t> &amp; </a:t>
            </a:r>
            <a:r>
              <a:rPr lang="en-AU" sz="1000" dirty="0" err="1"/>
              <a:t>Herstatt</a:t>
            </a:r>
            <a:r>
              <a:rPr lang="en-AU" sz="1000" dirty="0"/>
              <a:t> 2016)</a:t>
            </a:r>
          </a:p>
        </p:txBody>
      </p:sp>
    </p:spTree>
    <p:extLst>
      <p:ext uri="{BB962C8B-B14F-4D97-AF65-F5344CB8AC3E}">
        <p14:creationId xmlns:p14="http://schemas.microsoft.com/office/powerpoint/2010/main" val="1093137235"/>
      </p:ext>
    </p:extLst>
  </p:cSld>
  <p:clrMapOvr>
    <a:masterClrMapping/>
  </p:clrMapOvr>
</p:sld>
</file>

<file path=ppt/theme/theme1.xml><?xml version="1.0" encoding="utf-8"?>
<a:theme xmlns:a="http://schemas.openxmlformats.org/drawingml/2006/main" name="RMIT_2013_Template_Master_CORE_NEW_widescreen">
  <a:themeElements>
    <a:clrScheme name="Custom 1">
      <a:dk1>
        <a:srgbClr val="FFFFFF"/>
      </a:dk1>
      <a:lt1>
        <a:srgbClr val="DC291E"/>
      </a:lt1>
      <a:dk2>
        <a:srgbClr val="000000"/>
      </a:dk2>
      <a:lt2>
        <a:srgbClr val="DC291E"/>
      </a:lt2>
      <a:accent1>
        <a:srgbClr val="DC291E"/>
      </a:accent1>
      <a:accent2>
        <a:srgbClr val="000000"/>
      </a:accent2>
      <a:accent3>
        <a:srgbClr val="DC291E"/>
      </a:accent3>
      <a:accent4>
        <a:srgbClr val="000000"/>
      </a:accent4>
      <a:accent5>
        <a:srgbClr val="DC291E"/>
      </a:accent5>
      <a:accent6>
        <a:srgbClr val="000000"/>
      </a:accent6>
      <a:hlink>
        <a:srgbClr val="0000FF"/>
      </a:hlink>
      <a:folHlink>
        <a:srgbClr val="DC291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RMIT_2013_Template_Master_CORE_NEW_widescreen</Template>
  <TotalTime>15906</TotalTime>
  <Words>2993</Words>
  <Application>Microsoft Office PowerPoint</Application>
  <PresentationFormat>On-screen Show (16:9)</PresentationFormat>
  <Paragraphs>608</Paragraphs>
  <Slides>49</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Times New Roman</vt:lpstr>
      <vt:lpstr>RMIT_2013_Template_Master_CORE_NEW_widescreen</vt:lpstr>
      <vt:lpstr>OENG1118 Sustainable engineering practice and design</vt:lpstr>
      <vt:lpstr>Course convener</vt:lpstr>
      <vt:lpstr>Engineering design for sustainability: skills</vt:lpstr>
      <vt:lpstr>Engineering design for sustainability: skills</vt:lpstr>
      <vt:lpstr>PowerPoint Presentation</vt:lpstr>
      <vt:lpstr>Frugal innovation</vt:lpstr>
      <vt:lpstr>Frugal innovation</vt:lpstr>
      <vt:lpstr>Frugal innovation</vt:lpstr>
      <vt:lpstr>Frugal innovation</vt:lpstr>
      <vt:lpstr>Frugal innovation</vt:lpstr>
      <vt:lpstr>Frugal innovation</vt:lpstr>
      <vt:lpstr>Frugal innovation</vt:lpstr>
      <vt:lpstr>Frugal innovation</vt:lpstr>
      <vt:lpstr>PowerPoint Presentation</vt:lpstr>
      <vt:lpstr>Biomimicry</vt:lpstr>
      <vt:lpstr>Biomimicry</vt:lpstr>
      <vt:lpstr>Biomimicry</vt:lpstr>
      <vt:lpstr>Biomimicry</vt:lpstr>
      <vt:lpstr>Biomimicry</vt:lpstr>
      <vt:lpstr>Biomimicry</vt:lpstr>
      <vt:lpstr>Biomimicry</vt:lpstr>
      <vt:lpstr>PowerPoint Presentation</vt:lpstr>
      <vt:lpstr>Eco-efficiency</vt:lpstr>
      <vt:lpstr>Eco-efficiency</vt:lpstr>
      <vt:lpstr>Eco-efficiency</vt:lpstr>
      <vt:lpstr>Eco-efficiency</vt:lpstr>
      <vt:lpstr>Eco-efficiency</vt:lpstr>
      <vt:lpstr>Eco-efficiency</vt:lpstr>
      <vt:lpstr>Eco-efficiency</vt:lpstr>
      <vt:lpstr>Eco-efficiency</vt:lpstr>
      <vt:lpstr>Eco-efficiency</vt:lpstr>
      <vt:lpstr>PowerPoint Presentation</vt:lpstr>
      <vt:lpstr>Eco-effectiveness</vt:lpstr>
      <vt:lpstr>Eco-effectiveness</vt:lpstr>
      <vt:lpstr>Eco-effectiveness</vt:lpstr>
      <vt:lpstr>Eco-effectiveness</vt:lpstr>
      <vt:lpstr>Eco-effectiveness</vt:lpstr>
      <vt:lpstr>Eco-effectiveness</vt:lpstr>
      <vt:lpstr>PowerPoint Presentation</vt:lpstr>
      <vt:lpstr>Whole-systems thinking</vt:lpstr>
      <vt:lpstr>Whole-systems thinking</vt:lpstr>
      <vt:lpstr>Whole-systems thinking</vt:lpstr>
      <vt:lpstr>Whole-systems thinking</vt:lpstr>
      <vt:lpstr>Whole-systems thinking</vt:lpstr>
      <vt:lpstr>Whole-systems thinking</vt:lpstr>
      <vt:lpstr>Whole-systems thinking</vt:lpstr>
      <vt:lpstr>PowerPoint Presentation</vt:lpstr>
      <vt:lpstr>Assessment tasks</vt:lpstr>
      <vt:lpstr>Assessment standards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dc:creator>
  <cp:lastModifiedBy>Peter Stasinopoulos</cp:lastModifiedBy>
  <cp:revision>862</cp:revision>
  <dcterms:created xsi:type="dcterms:W3CDTF">2014-03-03T22:46:11Z</dcterms:created>
  <dcterms:modified xsi:type="dcterms:W3CDTF">2021-03-02T07:13:18Z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c3d088b-6243-4963-a2e2-8b321ab7f8fc_Enabled">
    <vt:lpwstr>true</vt:lpwstr>
  </property>
  <property fmtid="{D5CDD505-2E9C-101B-9397-08002B2CF9AE}" pid="3" name="MSIP_Label_8c3d088b-6243-4963-a2e2-8b321ab7f8fc_SetDate">
    <vt:lpwstr>2021-03-02T07:08:21Z</vt:lpwstr>
  </property>
  <property fmtid="{D5CDD505-2E9C-101B-9397-08002B2CF9AE}" pid="4" name="MSIP_Label_8c3d088b-6243-4963-a2e2-8b321ab7f8fc_Method">
    <vt:lpwstr>Standard</vt:lpwstr>
  </property>
  <property fmtid="{D5CDD505-2E9C-101B-9397-08002B2CF9AE}" pid="5" name="MSIP_Label_8c3d088b-6243-4963-a2e2-8b321ab7f8fc_Name">
    <vt:lpwstr>Trusted</vt:lpwstr>
  </property>
  <property fmtid="{D5CDD505-2E9C-101B-9397-08002B2CF9AE}" pid="6" name="MSIP_Label_8c3d088b-6243-4963-a2e2-8b321ab7f8fc_SiteId">
    <vt:lpwstr>d1323671-cdbe-4417-b4d4-bdb24b51316b</vt:lpwstr>
  </property>
  <property fmtid="{D5CDD505-2E9C-101B-9397-08002B2CF9AE}" pid="7" name="MSIP_Label_8c3d088b-6243-4963-a2e2-8b321ab7f8fc_ActionId">
    <vt:lpwstr>bedc5bd0-7953-4e46-a2a8-0000101c6398</vt:lpwstr>
  </property>
  <property fmtid="{D5CDD505-2E9C-101B-9397-08002B2CF9AE}" pid="8" name="MSIP_Label_8c3d088b-6243-4963-a2e2-8b321ab7f8fc_ContentBits">
    <vt:lpwstr>1</vt:lpwstr>
  </property>
</Properties>
</file>